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59" r:id="rId2"/>
  </p:sldMasterIdLst>
  <p:notesMasterIdLst>
    <p:notesMasterId r:id="rId22"/>
  </p:notesMasterIdLst>
  <p:sldIdLst>
    <p:sldId id="256" r:id="rId3"/>
    <p:sldId id="320" r:id="rId4"/>
    <p:sldId id="302" r:id="rId5"/>
    <p:sldId id="307" r:id="rId6"/>
    <p:sldId id="315" r:id="rId7"/>
    <p:sldId id="316" r:id="rId8"/>
    <p:sldId id="317" r:id="rId9"/>
    <p:sldId id="318" r:id="rId10"/>
    <p:sldId id="319" r:id="rId11"/>
    <p:sldId id="313" r:id="rId12"/>
    <p:sldId id="314" r:id="rId13"/>
    <p:sldId id="321" r:id="rId14"/>
    <p:sldId id="285" r:id="rId15"/>
    <p:sldId id="263" r:id="rId16"/>
    <p:sldId id="286" r:id="rId17"/>
    <p:sldId id="296" r:id="rId18"/>
    <p:sldId id="297" r:id="rId19"/>
    <p:sldId id="304" r:id="rId20"/>
    <p:sldId id="293" r:id="rId2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C24"/>
    <a:srgbClr val="5F5F5F"/>
    <a:srgbClr val="F57F85"/>
    <a:srgbClr val="408ECB"/>
    <a:srgbClr val="4BCAFF"/>
    <a:srgbClr val="BEBEBE"/>
    <a:srgbClr val="DED39B"/>
    <a:srgbClr val="F6CA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82646" autoAdjust="0"/>
  </p:normalViewPr>
  <p:slideViewPr>
    <p:cSldViewPr snapToObjects="1">
      <p:cViewPr>
        <p:scale>
          <a:sx n="75" d="100"/>
          <a:sy n="75" d="100"/>
        </p:scale>
        <p:origin x="-94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C04C84-A70B-4946-8655-21FEAE0F06E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Annual cereal production will need to rise to about 3 billion tonnes from 2.1 billion today and annual meat production will need to rise by </a:t>
            </a:r>
          </a:p>
          <a:p>
            <a:r>
              <a:rPr lang="en-GB" dirty="0" smtClean="0"/>
              <a:t>over 200 million tonnes to reach 470 million tonnes</a:t>
            </a:r>
          </a:p>
          <a:p>
            <a:endParaRPr lang="en-GB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FAO. 2006. World agriculture: towards 2030/2050. http://www.fao.org/fileadmin/user_upload/esag/docs/Interim_report_AT2050web.pdf</a:t>
            </a: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C04C84-A70B-4946-8655-21FEAE0F06ED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C04C84-A70B-4946-8655-21FEAE0F06ED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C04C84-A70B-4946-8655-21FEAE0F06ED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C04C84-A70B-4946-8655-21FEAE0F06ED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 smtClean="0"/>
              <a:t>Multiple</a:t>
            </a:r>
            <a:r>
              <a:rPr lang="en-GB" baseline="0" dirty="0" smtClean="0"/>
              <a:t> challenges to agriculture</a:t>
            </a:r>
            <a:endParaRPr lang="en-GB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42BCF2-60FB-4588-A0BD-5905DA50156A}" type="slidenum">
              <a:rPr lang="en-GB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FAO. 2006. World agriculture: towards 2030/2050. http://www.fao.org/fileadmin/user_upload/esag/docs/Interim_report_AT2050web.pdf</a:t>
            </a:r>
          </a:p>
          <a:p>
            <a:endParaRPr lang="en-GB" smtClean="0"/>
          </a:p>
          <a:p>
            <a:r>
              <a:rPr lang="en-GB" smtClean="0"/>
              <a:t>GTZ. 2008. Climate Change and Agriculture: Threats and Opportunities. </a:t>
            </a:r>
          </a:p>
          <a:p>
            <a:r>
              <a:rPr lang="en-GB" smtClean="0"/>
              <a:t>http://ccsl.iccip.net/gtz_climatechange-agriculture.pdf</a:t>
            </a:r>
          </a:p>
          <a:p>
            <a:endParaRPr lang="en-GB" smtClean="0"/>
          </a:p>
          <a:p>
            <a:endParaRPr lang="en-GB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C2C372-887E-45B4-9EAD-0628B3C0B1F9}" type="slidenum">
              <a:rPr lang="en-GB" smtClean="0"/>
              <a:pPr/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OECD/FAO (2010), Agricultural Outlook 2010-2019, OECD, Paris.</a:t>
            </a:r>
          </a:p>
          <a:p>
            <a:endParaRPr lang="en-GB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ActionAid. 2011. </a:t>
            </a:r>
            <a:r>
              <a:rPr lang="en-GB" sz="12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Fuelling Evictions – Community Cost of EU biofuels boom: </a:t>
            </a:r>
            <a:r>
              <a:rPr lang="en-GB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http://www.actionaid.org/sites/files/actionaid/aa_dakatcha_report_final.pdf </a:t>
            </a:r>
            <a:endParaRPr lang="en-GB" sz="1200" b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en-GB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ActionAid. 2010. </a:t>
            </a:r>
            <a:r>
              <a:rPr lang="en-GB" sz="12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Smoke Screen: The Hidden Story Behind </a:t>
            </a:r>
            <a:r>
              <a:rPr lang="en-GB" sz="1200" b="1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Biofuel</a:t>
            </a:r>
            <a:r>
              <a:rPr lang="en-GB" sz="12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Production: </a:t>
            </a:r>
            <a:r>
              <a:rPr lang="en-GB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http://www.actionaid.org.br/Portals/0/Docs/cortinaFumaca_EN.pdf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C2C372-887E-45B4-9EAD-0628B3C0B1F9}" type="slidenum">
              <a:rPr lang="en-GB" smtClean="0"/>
              <a:pPr/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Fan, S. 2010. Halving hunger: Meeting the first Millennium Development Goal through “business as</a:t>
            </a:r>
          </a:p>
          <a:p>
            <a:pPr eaLnBrk="1" hangingPunct="1"/>
            <a:r>
              <a:rPr lang="en-GB" smtClean="0"/>
              <a:t>Unusual</a:t>
            </a:r>
            <a:r>
              <a:rPr lang="en-GB" i="1" smtClean="0"/>
              <a:t>. </a:t>
            </a:r>
            <a:r>
              <a:rPr lang="en-GB" smtClean="0"/>
              <a:t>Washington, D.C.: International Food Policy Research Institute.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UNICEF. 2009. Tracking Progress on Child and Maternal Development. New York: UNICEF</a:t>
            </a:r>
          </a:p>
          <a:p>
            <a:pPr eaLnBrk="1" hangingPunct="1"/>
            <a:r>
              <a:rPr lang="en-GB" smtClean="0"/>
              <a:t>http://www.unicef.org/publications/files/Tracking_Progress_on_Child_and_Maternal_Nutrition_EN_110309.pdf</a:t>
            </a:r>
          </a:p>
          <a:p>
            <a:pPr eaLnBrk="1" hangingPunct="1"/>
            <a:endParaRPr lang="en-GB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00E9E-1A2E-45F4-8275-6FAD4D9FE039}" type="slidenum">
              <a:rPr lang="en-GB" smtClean="0"/>
              <a:pPr/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Food availability: sufficient quantities of food available on a consistent basis.</a:t>
            </a:r>
          </a:p>
          <a:p>
            <a:pPr fontAlgn="base"/>
            <a:r>
              <a:rPr lang="en-GB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Food access: having sufficient resources to obtain appropriate foods for a nutritious diet.</a:t>
            </a:r>
          </a:p>
          <a:p>
            <a:pPr fontAlgn="base"/>
            <a:r>
              <a:rPr lang="en-GB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Food use: appropriate use based on knowledge of basic nutrition and care, as well as adequate water and sanitation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C04C84-A70B-4946-8655-21FEAE0F06ED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Annual cereal production will need to rise to about 3 billion tonnes from 2.1 billion today and annual meat production will need to rise by </a:t>
            </a:r>
          </a:p>
          <a:p>
            <a:r>
              <a:rPr lang="en-GB" dirty="0" smtClean="0"/>
              <a:t>over 200 million tonnes to reach 470 million tonnes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C04C84-A70B-4946-8655-21FEAE0F06ED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Annual cereal production will need to rise to about 3 billion tonnes from 2.1 billion today and annual meat production will need to rise by </a:t>
            </a:r>
          </a:p>
          <a:p>
            <a:r>
              <a:rPr lang="en-GB" dirty="0" smtClean="0"/>
              <a:t>over 200 million tonnes to reach 470 million tonnes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C04C84-A70B-4946-8655-21FEAE0F06ED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C04C84-A70B-4946-8655-21FEAE0F06ED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4" name="Picture 3" descr="AA_Logotype100_RGB.eps"/>
          <p:cNvPicPr>
            <a:picLocks noChangeAspect="1"/>
          </p:cNvPicPr>
          <p:nvPr userDrawn="1"/>
        </p:nvPicPr>
        <p:blipFill>
          <a:blip r:embed="rId2" cstate="print">
            <a:lum bright="77000" contrast="12000"/>
          </a:blip>
          <a:stretch>
            <a:fillRect/>
          </a:stretch>
        </p:blipFill>
        <p:spPr>
          <a:xfrm>
            <a:off x="7164288" y="81136"/>
            <a:ext cx="1911558" cy="25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itchFamily="34" charset="0"/>
              </a:defRPr>
            </a:lvl1pPr>
            <a:lvl2pPr>
              <a:defRPr>
                <a:latin typeface="Corbel" pitchFamily="34" charset="0"/>
              </a:defRPr>
            </a:lvl2pPr>
            <a:lvl3pPr>
              <a:defRPr>
                <a:latin typeface="Corbel" pitchFamily="34" charset="0"/>
              </a:defRPr>
            </a:lvl3pPr>
            <a:lvl4pPr>
              <a:defRPr>
                <a:latin typeface="Corbel" pitchFamily="34" charset="0"/>
              </a:defRPr>
            </a:lvl4pPr>
            <a:lvl5pPr>
              <a:defRPr>
                <a:latin typeface="Corbe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76225" indent="-27622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­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0863" indent="-2444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2pPr>
      <a:lvl3pPr marL="812800" indent="-2317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sz="2400">
          <a:solidFill>
            <a:schemeClr val="tx1"/>
          </a:solidFill>
          <a:latin typeface="+mn-lt"/>
        </a:defRPr>
      </a:lvl3pPr>
      <a:lvl4pPr marL="1058863" indent="-215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4pPr>
      <a:lvl5pPr marL="1349375" indent="-2603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sz="1400">
          <a:solidFill>
            <a:schemeClr val="tx1"/>
          </a:solidFill>
          <a:latin typeface="+mn-lt"/>
        </a:defRPr>
      </a:lvl5pPr>
      <a:lvl6pPr marL="1806575" indent="-2603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sz="1400">
          <a:solidFill>
            <a:schemeClr val="tx1"/>
          </a:solidFill>
          <a:latin typeface="+mn-lt"/>
        </a:defRPr>
      </a:lvl6pPr>
      <a:lvl7pPr marL="2263775" indent="-2603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sz="1400">
          <a:solidFill>
            <a:schemeClr val="tx1"/>
          </a:solidFill>
          <a:latin typeface="+mn-lt"/>
        </a:defRPr>
      </a:lvl7pPr>
      <a:lvl8pPr marL="2720975" indent="-2603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sz="1400">
          <a:solidFill>
            <a:schemeClr val="tx1"/>
          </a:solidFill>
          <a:latin typeface="+mn-lt"/>
        </a:defRPr>
      </a:lvl8pPr>
      <a:lvl9pPr marL="3178175" indent="-2603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76225" indent="-27622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­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0863" indent="-2444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2pPr>
      <a:lvl3pPr marL="812800" indent="-2317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sz="2400">
          <a:solidFill>
            <a:schemeClr val="tx1"/>
          </a:solidFill>
          <a:latin typeface="+mn-lt"/>
        </a:defRPr>
      </a:lvl3pPr>
      <a:lvl4pPr marL="1058863" indent="-215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4pPr>
      <a:lvl5pPr marL="1349375" indent="-2603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sz="1400">
          <a:solidFill>
            <a:schemeClr val="tx1"/>
          </a:solidFill>
          <a:latin typeface="+mn-lt"/>
        </a:defRPr>
      </a:lvl5pPr>
      <a:lvl6pPr marL="1806575" indent="-2603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sz="1400">
          <a:solidFill>
            <a:schemeClr val="tx1"/>
          </a:solidFill>
          <a:latin typeface="+mn-lt"/>
        </a:defRPr>
      </a:lvl6pPr>
      <a:lvl7pPr marL="2263775" indent="-2603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sz="1400">
          <a:solidFill>
            <a:schemeClr val="tx1"/>
          </a:solidFill>
          <a:latin typeface="+mn-lt"/>
        </a:defRPr>
      </a:lvl7pPr>
      <a:lvl8pPr marL="2720975" indent="-2603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sz="1400">
          <a:solidFill>
            <a:schemeClr val="tx1"/>
          </a:solidFill>
          <a:latin typeface="+mn-lt"/>
        </a:defRPr>
      </a:lvl8pPr>
      <a:lvl9pPr marL="3178175" indent="-2603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em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hyperlink" Target="http://www.actionaid.org/publications/what-women-farmers-need-blueprint-action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1C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7921scr_d578ea7c14a4ac6.jpg"/>
          <p:cNvPicPr>
            <a:picLocks noChangeAspect="1"/>
          </p:cNvPicPr>
          <p:nvPr/>
        </p:nvPicPr>
        <p:blipFill>
          <a:blip r:embed="rId2" cstate="print"/>
          <a:srcRect l="3852" r="7314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1026" name="Text Box 4"/>
          <p:cNvSpPr txBox="1">
            <a:spLocks noChangeArrowheads="1"/>
          </p:cNvSpPr>
          <p:nvPr/>
        </p:nvSpPr>
        <p:spPr bwMode="auto">
          <a:xfrm>
            <a:off x="0" y="2184546"/>
            <a:ext cx="9144000" cy="1748510"/>
          </a:xfrm>
          <a:prstGeom prst="rect">
            <a:avLst/>
          </a:prstGeom>
          <a:solidFill>
            <a:schemeClr val="accent3">
              <a:alpha val="5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0" tIns="180000" bIns="180000">
            <a:spAutoFit/>
          </a:bodyPr>
          <a:lstStyle/>
          <a:p>
            <a:pPr>
              <a:spcBef>
                <a:spcPts val="0"/>
              </a:spcBef>
              <a:buClr>
                <a:schemeClr val="folHlink"/>
              </a:buClr>
              <a:buSzPct val="90000"/>
              <a:buFont typeface="Wingdings 2" pitchFamily="18" charset="2"/>
              <a:buNone/>
            </a:pPr>
            <a:r>
              <a:rPr lang="en-GB" sz="4500" b="1" dirty="0" smtClean="0">
                <a:solidFill>
                  <a:schemeClr val="bg1"/>
                </a:solidFill>
                <a:latin typeface="Calibri" pitchFamily="34" charset="0"/>
              </a:rPr>
              <a:t>Averting the food crisis by </a:t>
            </a:r>
            <a:br>
              <a:rPr lang="en-GB" sz="45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4500" b="1" dirty="0" smtClean="0">
                <a:solidFill>
                  <a:schemeClr val="bg1"/>
                </a:solidFill>
                <a:latin typeface="Calibri" pitchFamily="34" charset="0"/>
              </a:rPr>
              <a:t>investing in women smallholders</a:t>
            </a:r>
            <a:endParaRPr lang="en-GB" sz="4500" dirty="0">
              <a:latin typeface="Calibri" pitchFamily="34" charset="0"/>
            </a:endParaRP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323528" y="4653136"/>
            <a:ext cx="864096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  <a:spcAft>
                <a:spcPts val="600"/>
              </a:spcAft>
            </a:pPr>
            <a:endParaRPr lang="en-GB" sz="2200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Calibri" pitchFamily="34" charset="0"/>
            </a:endParaRPr>
          </a:p>
          <a:p>
            <a:pPr>
              <a:lnSpc>
                <a:spcPts val="2500"/>
              </a:lnSpc>
              <a:spcAft>
                <a:spcPts val="0"/>
              </a:spcAft>
            </a:pPr>
            <a:r>
              <a:rPr lang="en-GB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 pitchFamily="34" charset="0"/>
              </a:rPr>
              <a:t>Ruchi Tripathi</a:t>
            </a:r>
          </a:p>
          <a:p>
            <a:pPr>
              <a:lnSpc>
                <a:spcPts val="2500"/>
              </a:lnSpc>
              <a:spcAft>
                <a:spcPts val="0"/>
              </a:spcAft>
            </a:pPr>
            <a:r>
              <a:rPr lang="en-GB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 pitchFamily="34" charset="0"/>
              </a:rPr>
              <a:t>Head of Right to Food</a:t>
            </a:r>
          </a:p>
          <a:p>
            <a:pPr>
              <a:lnSpc>
                <a:spcPts val="2500"/>
              </a:lnSpc>
              <a:spcAft>
                <a:spcPts val="0"/>
              </a:spcAft>
            </a:pPr>
            <a:r>
              <a:rPr lang="en-GB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 pitchFamily="34" charset="0"/>
              </a:rPr>
              <a:t>ActionAid International</a:t>
            </a:r>
          </a:p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en-GB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 pitchFamily="34" charset="0"/>
              </a:rPr>
              <a:t>September 2011</a:t>
            </a:r>
            <a:endParaRPr lang="en-US" sz="2000" dirty="0">
              <a:solidFill>
                <a:schemeClr val="accent3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pic>
        <p:nvPicPr>
          <p:cNvPr id="7" name="Picture 6" descr="AA_Logotype100_RGB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88640"/>
            <a:ext cx="2771928" cy="36472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_Logotype100_RGB.eps"/>
          <p:cNvPicPr>
            <a:picLocks noChangeAspect="1"/>
          </p:cNvPicPr>
          <p:nvPr/>
        </p:nvPicPr>
        <p:blipFill>
          <a:blip r:embed="rId3" cstate="print">
            <a:lum bright="77000" contrast="12000"/>
          </a:blip>
          <a:stretch>
            <a:fillRect/>
          </a:stretch>
        </p:blipFill>
        <p:spPr>
          <a:xfrm>
            <a:off x="7164288" y="81136"/>
            <a:ext cx="1911558" cy="2515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839788"/>
            <a:ext cx="792003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None/>
            </a:pPr>
            <a:r>
              <a:rPr lang="en-GB" sz="3200" b="1" dirty="0" smtClean="0">
                <a:solidFill>
                  <a:srgbClr val="FF0000"/>
                </a:solidFill>
                <a:latin typeface="Calibri" pitchFamily="34" charset="0"/>
              </a:rPr>
              <a:t>Dwindling investment in agriculture</a:t>
            </a:r>
            <a:endParaRPr lang="en-GB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628800"/>
            <a:ext cx="721711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28184" y="3673480"/>
            <a:ext cx="25922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chemeClr val="accent5"/>
                </a:solidFill>
                <a:latin typeface="Calibri" pitchFamily="34" charset="0"/>
              </a:rPr>
              <a:t>From the mid-1980s onward, the share of aid to agriculture started to decline continuously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_Logotype100_RGB.eps"/>
          <p:cNvPicPr>
            <a:picLocks noChangeAspect="1"/>
          </p:cNvPicPr>
          <p:nvPr/>
        </p:nvPicPr>
        <p:blipFill>
          <a:blip r:embed="rId3" cstate="print">
            <a:lum bright="77000" contrast="12000"/>
          </a:blip>
          <a:stretch>
            <a:fillRect/>
          </a:stretch>
        </p:blipFill>
        <p:spPr>
          <a:xfrm>
            <a:off x="7164288" y="81136"/>
            <a:ext cx="1911558" cy="2515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1117625"/>
            <a:ext cx="792003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None/>
            </a:pPr>
            <a:r>
              <a:rPr lang="en-GB" sz="3200" b="1" dirty="0" smtClean="0">
                <a:solidFill>
                  <a:srgbClr val="FF0000"/>
                </a:solidFill>
                <a:latin typeface="Calibri" pitchFamily="34" charset="0"/>
              </a:rPr>
              <a:t>Broken promises</a:t>
            </a:r>
            <a:endParaRPr lang="en-GB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204864"/>
            <a:ext cx="7920037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6225" indent="-187325">
              <a:spcBef>
                <a:spcPts val="624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100" kern="0" dirty="0" smtClean="0">
                <a:latin typeface="Calibri" pitchFamily="34" charset="0"/>
              </a:rPr>
              <a:t>At the G8 “plus” meeting held in </a:t>
            </a:r>
            <a:r>
              <a:rPr lang="en-GB" sz="2100" b="1" kern="0" dirty="0" smtClean="0">
                <a:latin typeface="Calibri" pitchFamily="34" charset="0"/>
              </a:rPr>
              <a:t>L’Aquila</a:t>
            </a:r>
            <a:r>
              <a:rPr lang="en-GB" sz="2100" kern="0" dirty="0" smtClean="0">
                <a:latin typeface="Calibri" pitchFamily="34" charset="0"/>
              </a:rPr>
              <a:t> in July 2009, governments promised </a:t>
            </a:r>
            <a:r>
              <a:rPr lang="en-GB" sz="2100" b="1" kern="0" dirty="0" smtClean="0">
                <a:latin typeface="Calibri" pitchFamily="34" charset="0"/>
              </a:rPr>
              <a:t>$22 billion </a:t>
            </a:r>
            <a:r>
              <a:rPr lang="en-GB" sz="2100" kern="0" dirty="0" smtClean="0">
                <a:latin typeface="Calibri" pitchFamily="34" charset="0"/>
              </a:rPr>
              <a:t>to fund long-term agriculture plans in poor countries over three years </a:t>
            </a:r>
          </a:p>
          <a:p>
            <a:pPr marL="276225" indent="-187325">
              <a:spcBef>
                <a:spcPts val="624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200" kern="0" dirty="0" smtClean="0">
              <a:latin typeface="Calibri" pitchFamily="34" charset="0"/>
            </a:endParaRPr>
          </a:p>
          <a:p>
            <a:pPr marL="276225" indent="-187325">
              <a:spcBef>
                <a:spcPts val="624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100" kern="0" dirty="0" smtClean="0">
                <a:latin typeface="Calibri" pitchFamily="34" charset="0"/>
              </a:rPr>
              <a:t>Two years on, only </a:t>
            </a:r>
            <a:r>
              <a:rPr lang="en-GB" sz="2100" b="1" kern="0" dirty="0" smtClean="0">
                <a:latin typeface="Calibri" pitchFamily="34" charset="0"/>
              </a:rPr>
              <a:t>22% </a:t>
            </a:r>
            <a:r>
              <a:rPr lang="en-GB" sz="2100" kern="0" dirty="0" smtClean="0">
                <a:latin typeface="Calibri" pitchFamily="34" charset="0"/>
              </a:rPr>
              <a:t>of this has been delivered, and only another 25% is ‘on track’ to be disbursed </a:t>
            </a:r>
            <a:r>
              <a:rPr lang="en-GB" sz="12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(G8 Accountability Report, 2011)</a:t>
            </a:r>
            <a:endParaRPr lang="en-GB" sz="1200" kern="0" dirty="0" smtClean="0">
              <a:latin typeface="Calibri" pitchFamily="34" charset="0"/>
            </a:endParaRPr>
          </a:p>
          <a:p>
            <a:pPr marL="276225" indent="-187325">
              <a:spcBef>
                <a:spcPts val="624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200" kern="0" dirty="0" smtClean="0">
              <a:latin typeface="Calibri" pitchFamily="34" charset="0"/>
            </a:endParaRPr>
          </a:p>
          <a:p>
            <a:pPr marL="276225" indent="-187325">
              <a:spcBef>
                <a:spcPts val="624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100" kern="0" dirty="0" smtClean="0">
                <a:latin typeface="Calibri" pitchFamily="34" charset="0"/>
              </a:rPr>
              <a:t>The </a:t>
            </a:r>
            <a:r>
              <a:rPr lang="en-GB" sz="2100" b="1" kern="0" dirty="0" smtClean="0">
                <a:latin typeface="Calibri" pitchFamily="34" charset="0"/>
              </a:rPr>
              <a:t>Global Agriculture &amp; Food Security Program (GAFSP), </a:t>
            </a:r>
            <a:r>
              <a:rPr lang="en-GB" sz="2100" kern="0" dirty="0" smtClean="0">
                <a:latin typeface="Calibri" pitchFamily="34" charset="0"/>
              </a:rPr>
              <a:t>which supports largely African-led plans to scale up investment in smallholder agriculture, has a </a:t>
            </a:r>
            <a:r>
              <a:rPr lang="en-GB" sz="2100" b="1" kern="0" dirty="0" smtClean="0">
                <a:latin typeface="Calibri" pitchFamily="34" charset="0"/>
              </a:rPr>
              <a:t>funding hap of over half a billion dollars</a:t>
            </a:r>
            <a:endParaRPr lang="en-GB" sz="2100" kern="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1C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4"/>
          <p:cNvSpPr txBox="1">
            <a:spLocks noChangeArrowheads="1"/>
          </p:cNvSpPr>
          <p:nvPr/>
        </p:nvSpPr>
        <p:spPr bwMode="auto">
          <a:xfrm>
            <a:off x="684411" y="2652757"/>
            <a:ext cx="7920037" cy="55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None/>
            </a:pPr>
            <a:r>
              <a:rPr lang="en-GB" sz="3500" b="1" dirty="0" smtClean="0">
                <a:solidFill>
                  <a:schemeClr val="bg1"/>
                </a:solidFill>
                <a:latin typeface="Calibri" pitchFamily="34" charset="0"/>
              </a:rPr>
              <a:t>Investing in women smallholders</a:t>
            </a:r>
            <a:endParaRPr lang="en-GB" sz="3500" dirty="0">
              <a:latin typeface="Calibri" pitchFamily="34" charset="0"/>
            </a:endParaRP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684213" y="3717131"/>
            <a:ext cx="79200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  <a:spcAft>
                <a:spcPts val="600"/>
              </a:spcAft>
            </a:pPr>
            <a:endParaRPr lang="en-GB" sz="2400" b="1" i="1" dirty="0" smtClean="0">
              <a:solidFill>
                <a:srgbClr val="F57F85"/>
              </a:solidFill>
              <a:latin typeface="Calibri" pitchFamily="34" charset="0"/>
            </a:endParaRPr>
          </a:p>
        </p:txBody>
      </p:sp>
      <p:pic>
        <p:nvPicPr>
          <p:cNvPr id="1028" name="Picture 6" descr="ActionAid_Logo_W_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1400" y="260350"/>
            <a:ext cx="27717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56419" y="3213075"/>
            <a:ext cx="79200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sz="2500" b="1" i="1" dirty="0" smtClean="0">
                <a:solidFill>
                  <a:srgbClr val="F57F85"/>
                </a:solidFill>
                <a:latin typeface="Calibri" pitchFamily="34" charset="0"/>
              </a:rPr>
              <a:t>A part of the solution to our broken food system</a:t>
            </a:r>
            <a:endParaRPr lang="en-US" sz="2500" b="1" dirty="0">
              <a:solidFill>
                <a:srgbClr val="F57F85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051050" y="651406"/>
            <a:ext cx="6417890" cy="51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None/>
            </a:pPr>
            <a:r>
              <a:rPr lang="en-GB" sz="3200" b="1" dirty="0" smtClean="0">
                <a:solidFill>
                  <a:srgbClr val="FF0000"/>
                </a:solidFill>
                <a:latin typeface="Calibri" pitchFamily="34" charset="0"/>
              </a:rPr>
              <a:t>Gender gap in agriculture</a:t>
            </a:r>
            <a:endParaRPr lang="en-GB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051050" y="1989138"/>
            <a:ext cx="6635750" cy="4392612"/>
          </a:xfrm>
          <a:prstGeom prst="rect">
            <a:avLst/>
          </a:prstGeom>
        </p:spPr>
        <p:txBody>
          <a:bodyPr/>
          <a:lstStyle/>
          <a:p>
            <a:pPr marL="276225" indent="-276225">
              <a:spcBef>
                <a:spcPts val="624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2600" kern="0" dirty="0">
              <a:latin typeface="Calibri" pitchFamily="34" charset="0"/>
            </a:endParaRPr>
          </a:p>
        </p:txBody>
      </p:sp>
      <p:pic>
        <p:nvPicPr>
          <p:cNvPr id="6149" name="Picture 4" descr="76612scr_ab91eaa6343c29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30588"/>
            <a:ext cx="1709738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 descr="34441sc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20850"/>
            <a:ext cx="1709738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6" descr="57921scr_d578ea7c14a4ac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709738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7" descr="76339scr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137150"/>
            <a:ext cx="1709738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051050" y="1412776"/>
            <a:ext cx="6841430" cy="532943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</a:rPr>
              <a:t>Women smallholders comprise an average of </a:t>
            </a:r>
            <a:r>
              <a:rPr lang="en-US" sz="2000" dirty="0" smtClean="0">
                <a:solidFill>
                  <a:schemeClr val="accent5"/>
                </a:solidFill>
                <a:latin typeface="Calibri" pitchFamily="34" charset="0"/>
              </a:rPr>
              <a:t>43 percent of the agricultural </a:t>
            </a:r>
            <a:r>
              <a:rPr lang="en-US" sz="2000" dirty="0" err="1" smtClean="0">
                <a:solidFill>
                  <a:schemeClr val="accent5"/>
                </a:solidFill>
                <a:latin typeface="Calibri" pitchFamily="34" charset="0"/>
              </a:rPr>
              <a:t>labour</a:t>
            </a:r>
            <a:r>
              <a:rPr lang="en-US" sz="2000" dirty="0" smtClean="0">
                <a:solidFill>
                  <a:schemeClr val="accent5"/>
                </a:solidFill>
                <a:latin typeface="Calibri" pitchFamily="34" charset="0"/>
              </a:rPr>
              <a:t> force of developing countries. The female share of the agricultural </a:t>
            </a:r>
            <a:r>
              <a:rPr lang="en-US" sz="2000" dirty="0" err="1" smtClean="0">
                <a:solidFill>
                  <a:schemeClr val="accent5"/>
                </a:solidFill>
                <a:latin typeface="Calibri" pitchFamily="34" charset="0"/>
              </a:rPr>
              <a:t>labour</a:t>
            </a:r>
            <a:r>
              <a:rPr lang="en-US" sz="2000" dirty="0" smtClean="0">
                <a:solidFill>
                  <a:schemeClr val="accent5"/>
                </a:solidFill>
                <a:latin typeface="Calibri" pitchFamily="34" charset="0"/>
              </a:rPr>
              <a:t> force ranges from about 20 percent in Latin America to almost 50 percent </a:t>
            </a:r>
            <a:r>
              <a:rPr lang="en-US" sz="2000" dirty="0" smtClean="0">
                <a:latin typeface="Calibri" pitchFamily="34" charset="0"/>
              </a:rPr>
              <a:t>in Eastern and Southeastern Asia and sub-Saharan Africa</a:t>
            </a:r>
            <a:endParaRPr lang="en-GB" sz="2000" dirty="0" smtClean="0"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GB" sz="1000" dirty="0" smtClean="0"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</a:rPr>
              <a:t>Despite this rural women </a:t>
            </a:r>
            <a:r>
              <a:rPr lang="en-GB" sz="2000" dirty="0" smtClean="0">
                <a:solidFill>
                  <a:schemeClr val="accent5"/>
                </a:solidFill>
                <a:latin typeface="Calibri" pitchFamily="34" charset="0"/>
              </a:rPr>
              <a:t>rarely receive any attention </a:t>
            </a:r>
            <a:r>
              <a:rPr lang="en-GB" sz="2000" dirty="0" smtClean="0">
                <a:latin typeface="Calibri" pitchFamily="34" charset="0"/>
              </a:rPr>
              <a:t>in agricultural policies, programmes and budget allocations.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GB" sz="1000" dirty="0" smtClean="0"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</a:rPr>
              <a:t>Women own only </a:t>
            </a:r>
            <a:r>
              <a:rPr lang="en-GB" sz="2000" b="1" dirty="0" smtClean="0">
                <a:solidFill>
                  <a:schemeClr val="accent5"/>
                </a:solidFill>
                <a:latin typeface="Calibri" pitchFamily="34" charset="0"/>
              </a:rPr>
              <a:t>1% </a:t>
            </a:r>
            <a:r>
              <a:rPr lang="en-GB" sz="2000" dirty="0" smtClean="0">
                <a:solidFill>
                  <a:schemeClr val="accent5"/>
                </a:solidFill>
                <a:latin typeface="Calibri" pitchFamily="34" charset="0"/>
              </a:rPr>
              <a:t>of the land </a:t>
            </a:r>
            <a:r>
              <a:rPr lang="en-GB" sz="2000" dirty="0" smtClean="0">
                <a:latin typeface="Calibri" pitchFamily="34" charset="0"/>
              </a:rPr>
              <a:t>in Africa; receive only </a:t>
            </a:r>
            <a:r>
              <a:rPr lang="en-GB" sz="2000" b="1" dirty="0" smtClean="0">
                <a:solidFill>
                  <a:schemeClr val="accent5"/>
                </a:solidFill>
                <a:latin typeface="Calibri" pitchFamily="34" charset="0"/>
              </a:rPr>
              <a:t>7% </a:t>
            </a:r>
            <a:r>
              <a:rPr lang="en-GB" sz="2000" dirty="0" smtClean="0">
                <a:solidFill>
                  <a:schemeClr val="accent5"/>
                </a:solidFill>
                <a:latin typeface="Calibri" pitchFamily="34" charset="0"/>
              </a:rPr>
              <a:t>of extension services </a:t>
            </a:r>
            <a:r>
              <a:rPr lang="en-GB" sz="2000" dirty="0" smtClean="0">
                <a:latin typeface="Calibri" pitchFamily="34" charset="0"/>
              </a:rPr>
              <a:t>and </a:t>
            </a:r>
            <a:r>
              <a:rPr lang="en-GB" sz="2000" b="1" dirty="0" smtClean="0">
                <a:solidFill>
                  <a:schemeClr val="accent5"/>
                </a:solidFill>
                <a:latin typeface="Calibri" pitchFamily="34" charset="0"/>
              </a:rPr>
              <a:t>1% </a:t>
            </a:r>
            <a:r>
              <a:rPr lang="en-GB" sz="2000" dirty="0" smtClean="0">
                <a:solidFill>
                  <a:schemeClr val="accent5"/>
                </a:solidFill>
                <a:latin typeface="Calibri" pitchFamily="34" charset="0"/>
              </a:rPr>
              <a:t>of all agricultural credit</a:t>
            </a:r>
            <a:r>
              <a:rPr lang="en-GB" sz="2000" dirty="0" smtClean="0">
                <a:latin typeface="Calibri" pitchFamily="34" charset="0"/>
              </a:rPr>
              <a:t>. If women farmers in Africa had the same access to land as men, they would increase their farm productivity by up to 20%.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en-GB" sz="1000" dirty="0" smtClean="0">
              <a:latin typeface="Calibri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5"/>
                </a:solidFill>
                <a:latin typeface="Calibri" pitchFamily="34" charset="0"/>
              </a:rPr>
              <a:t>Closing the gender gap </a:t>
            </a:r>
            <a:r>
              <a:rPr lang="en-US" sz="2000" dirty="0" smtClean="0">
                <a:latin typeface="Calibri" pitchFamily="34" charset="0"/>
              </a:rPr>
              <a:t>in agriculture could </a:t>
            </a:r>
            <a:r>
              <a:rPr lang="en-US" sz="2000" dirty="0" smtClean="0">
                <a:solidFill>
                  <a:schemeClr val="accent5"/>
                </a:solidFill>
                <a:latin typeface="Calibri" pitchFamily="34" charset="0"/>
              </a:rPr>
              <a:t>reduce the number of hungry people</a:t>
            </a:r>
            <a:r>
              <a:rPr lang="en-US" sz="2000" dirty="0" smtClean="0">
                <a:latin typeface="Calibri" pitchFamily="34" charset="0"/>
              </a:rPr>
              <a:t> in the world by </a:t>
            </a:r>
            <a:r>
              <a:rPr lang="en-US" sz="2000" b="1" dirty="0" smtClean="0">
                <a:solidFill>
                  <a:schemeClr val="accent5"/>
                </a:solidFill>
                <a:latin typeface="Calibri" pitchFamily="34" charset="0"/>
              </a:rPr>
              <a:t>12-17 %</a:t>
            </a:r>
            <a:r>
              <a:rPr lang="en-US" sz="2000" dirty="0" smtClean="0">
                <a:solidFill>
                  <a:schemeClr val="accent5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thereby reducing the number of hungry by at least 100 million people (FAO 2011)</a:t>
            </a:r>
            <a:endParaRPr lang="en-GB" sz="2000" dirty="0" smtClean="0"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en-GB" sz="2200" dirty="0" smtClean="0">
              <a:latin typeface="Calibri" pitchFamily="34" charset="0"/>
            </a:endParaRPr>
          </a:p>
          <a:p>
            <a:endParaRPr lang="en-GB" sz="2200" dirty="0"/>
          </a:p>
        </p:txBody>
      </p:sp>
      <p:pic>
        <p:nvPicPr>
          <p:cNvPr id="11" name="Picture 10" descr="AA_Logotype100_RGB.eps"/>
          <p:cNvPicPr>
            <a:picLocks noChangeAspect="1"/>
          </p:cNvPicPr>
          <p:nvPr/>
        </p:nvPicPr>
        <p:blipFill>
          <a:blip r:embed="rId7" cstate="print">
            <a:lum bright="77000" contrast="12000"/>
          </a:blip>
          <a:stretch>
            <a:fillRect/>
          </a:stretch>
        </p:blipFill>
        <p:spPr>
          <a:xfrm>
            <a:off x="7164288" y="81136"/>
            <a:ext cx="1911558" cy="25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2114550" y="1052736"/>
            <a:ext cx="6778625" cy="88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None/>
            </a:pPr>
            <a:r>
              <a:rPr lang="en-GB" sz="3000" b="1" dirty="0" smtClean="0">
                <a:solidFill>
                  <a:srgbClr val="FF0000"/>
                </a:solidFill>
                <a:latin typeface="Calibri" pitchFamily="34" charset="0"/>
              </a:rPr>
              <a:t>Multiple constraints and responsibilities of women smallholders</a:t>
            </a:r>
            <a:endParaRPr lang="en-GB" sz="3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051050" y="1709738"/>
            <a:ext cx="6635750" cy="4672012"/>
          </a:xfrm>
          <a:prstGeom prst="rect">
            <a:avLst/>
          </a:prstGeom>
        </p:spPr>
        <p:txBody>
          <a:bodyPr/>
          <a:lstStyle/>
          <a:p>
            <a:pPr marL="276225" indent="-276225">
              <a:spcBef>
                <a:spcPts val="624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2600" kern="0" dirty="0">
              <a:latin typeface="Calibri" pitchFamily="34" charset="0"/>
            </a:endParaRPr>
          </a:p>
        </p:txBody>
      </p:sp>
      <p:pic>
        <p:nvPicPr>
          <p:cNvPr id="4102" name="Picture 5" descr="wom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6563"/>
            <a:ext cx="1709738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76389scr_48d8330dcd741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35563"/>
            <a:ext cx="1709738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114549" y="2276872"/>
            <a:ext cx="6778625" cy="403244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</a:rPr>
              <a:t>Firstly women tend to be </a:t>
            </a:r>
            <a:r>
              <a:rPr lang="en-GB" sz="2000" dirty="0" smtClean="0">
                <a:solidFill>
                  <a:schemeClr val="accent5"/>
                </a:solidFill>
                <a:latin typeface="Calibri" pitchFamily="34" charset="0"/>
              </a:rPr>
              <a:t>invisible to policy makers</a:t>
            </a:r>
            <a:r>
              <a:rPr lang="en-GB" sz="2000" dirty="0" smtClean="0">
                <a:latin typeface="Calibri" pitchFamily="34" charset="0"/>
              </a:rPr>
              <a:t>, which is born out of a lack of recognition of their </a:t>
            </a:r>
            <a:r>
              <a:rPr lang="en-GB" sz="2000" dirty="0" smtClean="0">
                <a:solidFill>
                  <a:schemeClr val="accent5"/>
                </a:solidFill>
                <a:latin typeface="Calibri" pitchFamily="34" charset="0"/>
              </a:rPr>
              <a:t>role as ‘productive’ farmers</a:t>
            </a:r>
            <a:r>
              <a:rPr lang="en-GB" sz="2000" dirty="0" smtClean="0">
                <a:latin typeface="Calibri" pitchFamily="34" charset="0"/>
              </a:rPr>
              <a:t>, and a lack of recognition of their </a:t>
            </a:r>
            <a:r>
              <a:rPr lang="en-GB" sz="2000" dirty="0" smtClean="0">
                <a:solidFill>
                  <a:schemeClr val="accent5"/>
                </a:solidFill>
                <a:latin typeface="Calibri" pitchFamily="34" charset="0"/>
              </a:rPr>
              <a:t>unpaid farm work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en-GB" sz="1000" dirty="0" smtClean="0"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</a:rPr>
              <a:t>In addition, they bear a disproportionate </a:t>
            </a:r>
            <a:r>
              <a:rPr lang="en-GB" sz="2000" dirty="0" smtClean="0">
                <a:solidFill>
                  <a:schemeClr val="accent5"/>
                </a:solidFill>
                <a:latin typeface="Calibri" pitchFamily="34" charset="0"/>
              </a:rPr>
              <a:t>burden of care and reproductive roles </a:t>
            </a:r>
            <a:r>
              <a:rPr lang="en-GB" sz="2000" dirty="0" smtClean="0">
                <a:latin typeface="Calibri" pitchFamily="34" charset="0"/>
              </a:rPr>
              <a:t>within the family and community. 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en-GB" sz="1000" dirty="0" smtClean="0"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</a:rPr>
              <a:t>They are also</a:t>
            </a:r>
            <a:r>
              <a:rPr lang="en-GB" sz="2000" dirty="0" smtClean="0">
                <a:solidFill>
                  <a:schemeClr val="accent5"/>
                </a:solidFill>
                <a:latin typeface="Calibri" pitchFamily="34" charset="0"/>
              </a:rPr>
              <a:t> deprived of  access to markets, key assets, and inputs</a:t>
            </a:r>
            <a:r>
              <a:rPr lang="en-GB" sz="2000" dirty="0" smtClean="0">
                <a:latin typeface="Calibri" pitchFamily="34" charset="0"/>
              </a:rPr>
              <a:t>, and are frequently excluded from </a:t>
            </a:r>
            <a:r>
              <a:rPr lang="en-GB" sz="2000" dirty="0" smtClean="0">
                <a:solidFill>
                  <a:schemeClr val="accent5"/>
                </a:solidFill>
                <a:latin typeface="Calibri" pitchFamily="34" charset="0"/>
              </a:rPr>
              <a:t>decision-making</a:t>
            </a:r>
            <a:r>
              <a:rPr lang="en-GB" sz="2000" dirty="0" smtClean="0">
                <a:latin typeface="Calibri" pitchFamily="34" charset="0"/>
              </a:rPr>
              <a:t>. 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en-GB" sz="1000" dirty="0" smtClean="0"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</a:rPr>
              <a:t>Women  are also  disproportionately impacted by </a:t>
            </a:r>
            <a:r>
              <a:rPr lang="en-GB" sz="2000" dirty="0" smtClean="0">
                <a:solidFill>
                  <a:schemeClr val="accent5"/>
                </a:solidFill>
                <a:latin typeface="Calibri" pitchFamily="34" charset="0"/>
              </a:rPr>
              <a:t>poverty and hunger</a:t>
            </a:r>
            <a:r>
              <a:rPr lang="en-GB" sz="2000" dirty="0" smtClean="0">
                <a:latin typeface="Calibri" pitchFamily="34" charset="0"/>
              </a:rPr>
              <a:t> - including having lower access to education and health care facilities compared to men.</a:t>
            </a:r>
          </a:p>
        </p:txBody>
      </p:sp>
      <p:pic>
        <p:nvPicPr>
          <p:cNvPr id="12" name="Picture 11" descr="48453scr_3c36519cd7ff7f1.jpg"/>
          <p:cNvPicPr>
            <a:picLocks noChangeAspect="1"/>
          </p:cNvPicPr>
          <p:nvPr/>
        </p:nvPicPr>
        <p:blipFill>
          <a:blip r:embed="rId5" cstate="print"/>
          <a:srcRect l="15573" r="17516"/>
          <a:stretch>
            <a:fillRect/>
          </a:stretch>
        </p:blipFill>
        <p:spPr>
          <a:xfrm>
            <a:off x="-15248" y="3417943"/>
            <a:ext cx="1724597" cy="1717200"/>
          </a:xfrm>
          <a:prstGeom prst="rect">
            <a:avLst/>
          </a:prstGeom>
        </p:spPr>
      </p:pic>
      <p:pic>
        <p:nvPicPr>
          <p:cNvPr id="14" name="Picture 13" descr="37358scr.jpg"/>
          <p:cNvPicPr>
            <a:picLocks noChangeAspect="1"/>
          </p:cNvPicPr>
          <p:nvPr/>
        </p:nvPicPr>
        <p:blipFill>
          <a:blip r:embed="rId6" cstate="print"/>
          <a:srcRect t="20326" b="13057"/>
          <a:stretch>
            <a:fillRect/>
          </a:stretch>
        </p:blipFill>
        <p:spPr>
          <a:xfrm>
            <a:off x="-6032" y="-3437"/>
            <a:ext cx="1713395" cy="1710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114550" y="836712"/>
            <a:ext cx="6572250" cy="51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None/>
            </a:pPr>
            <a:r>
              <a:rPr lang="en-GB" sz="3200" b="1" dirty="0" smtClean="0">
                <a:solidFill>
                  <a:srgbClr val="FF0000"/>
                </a:solidFill>
                <a:latin typeface="Calibri" pitchFamily="34" charset="0"/>
              </a:rPr>
              <a:t>Need for an integrated approach</a:t>
            </a:r>
            <a:endParaRPr lang="en-GB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051050" y="1720850"/>
            <a:ext cx="6635750" cy="4392612"/>
          </a:xfrm>
          <a:prstGeom prst="rect">
            <a:avLst/>
          </a:prstGeom>
        </p:spPr>
        <p:txBody>
          <a:bodyPr/>
          <a:lstStyle/>
          <a:p>
            <a:pPr marL="276225" indent="-276225">
              <a:spcBef>
                <a:spcPts val="624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2600" kern="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85988" y="1720850"/>
            <a:ext cx="634645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en-GB" sz="2000" dirty="0" smtClean="0">
                <a:latin typeface="Calibri" pitchFamily="34" charset="0"/>
              </a:rPr>
              <a:t>An </a:t>
            </a:r>
            <a:r>
              <a:rPr lang="en-GB" sz="2000" b="1" dirty="0" smtClean="0">
                <a:solidFill>
                  <a:schemeClr val="accent5"/>
                </a:solidFill>
                <a:latin typeface="Calibri" pitchFamily="34" charset="0"/>
              </a:rPr>
              <a:t>integrated and holistic approach </a:t>
            </a:r>
            <a:r>
              <a:rPr lang="en-GB" sz="2000" dirty="0" smtClean="0">
                <a:latin typeface="Calibri" pitchFamily="34" charset="0"/>
              </a:rPr>
              <a:t>should:</a:t>
            </a:r>
          </a:p>
          <a:p>
            <a:pPr marL="457200" indent="-457200">
              <a:defRPr/>
            </a:pPr>
            <a:endParaRPr lang="en-GB" sz="1000" dirty="0" smtClean="0">
              <a:latin typeface="Calibri" pitchFamily="34" charset="0"/>
            </a:endParaRPr>
          </a:p>
          <a:p>
            <a:pPr marL="914400" lvl="1" indent="-457200">
              <a:buFont typeface="Wingdings" pitchFamily="2" charset="2"/>
              <a:buChar char="ü"/>
              <a:defRPr/>
            </a:pPr>
            <a:r>
              <a:rPr lang="en-GB" sz="2000" dirty="0" smtClean="0">
                <a:latin typeface="Calibri" pitchFamily="34" charset="0"/>
              </a:rPr>
              <a:t>Recognise women as both farmers and food producers</a:t>
            </a:r>
          </a:p>
          <a:p>
            <a:pPr marL="914400" lvl="1" indent="-457200">
              <a:buFont typeface="Wingdings" pitchFamily="2" charset="2"/>
              <a:buChar char="ü"/>
              <a:defRPr/>
            </a:pPr>
            <a:r>
              <a:rPr lang="en-GB" sz="2000" dirty="0" smtClean="0">
                <a:latin typeface="Calibri" pitchFamily="34" charset="0"/>
              </a:rPr>
              <a:t>Recognise their productive and reproductive roles.  </a:t>
            </a:r>
          </a:p>
          <a:p>
            <a:pPr marL="914400" lvl="1" indent="-457200">
              <a:defRPr/>
            </a:pPr>
            <a:endParaRPr lang="en-GB" sz="1000" dirty="0" smtClean="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GB" sz="2000" dirty="0" smtClean="0">
                <a:latin typeface="Calibri" pitchFamily="34" charset="0"/>
              </a:rPr>
              <a:t>Food security programmes that address these separately fail to see the </a:t>
            </a:r>
            <a:r>
              <a:rPr lang="en-GB" sz="2000" dirty="0" smtClean="0">
                <a:solidFill>
                  <a:schemeClr val="accent5"/>
                </a:solidFill>
                <a:latin typeface="Calibri" pitchFamily="34" charset="0"/>
              </a:rPr>
              <a:t>linkages and trade-offs </a:t>
            </a:r>
            <a:r>
              <a:rPr lang="en-GB" sz="2000" dirty="0" smtClean="0">
                <a:latin typeface="Calibri" pitchFamily="34" charset="0"/>
              </a:rPr>
              <a:t>that come with only seeing women as farmers or only as carers/food providers. 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en-GB" sz="1000" dirty="0" smtClean="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GB" sz="2000" dirty="0" smtClean="0">
                <a:latin typeface="Calibri" pitchFamily="34" charset="0"/>
              </a:rPr>
              <a:t>Such approach can help to </a:t>
            </a:r>
            <a:r>
              <a:rPr lang="en-GB" sz="2000" dirty="0" smtClean="0">
                <a:solidFill>
                  <a:schemeClr val="accent5"/>
                </a:solidFill>
                <a:latin typeface="Calibri" pitchFamily="34" charset="0"/>
              </a:rPr>
              <a:t>empower women, </a:t>
            </a:r>
            <a:r>
              <a:rPr lang="en-GB" sz="2000" dirty="0" smtClean="0">
                <a:latin typeface="Calibri" pitchFamily="34" charset="0"/>
              </a:rPr>
              <a:t>giving them </a:t>
            </a:r>
            <a:r>
              <a:rPr lang="en-GB" sz="2000" dirty="0" smtClean="0">
                <a:solidFill>
                  <a:schemeClr val="accent5"/>
                </a:solidFill>
                <a:latin typeface="Calibri" pitchFamily="34" charset="0"/>
              </a:rPr>
              <a:t>more control over their time and resources </a:t>
            </a:r>
            <a:r>
              <a:rPr lang="en-GB" sz="2000" dirty="0" smtClean="0">
                <a:latin typeface="Calibri" pitchFamily="34" charset="0"/>
              </a:rPr>
              <a:t>and allowing them to </a:t>
            </a:r>
            <a:r>
              <a:rPr lang="en-GB" sz="2000" dirty="0" smtClean="0">
                <a:solidFill>
                  <a:schemeClr val="accent5"/>
                </a:solidFill>
                <a:latin typeface="Calibri" pitchFamily="34" charset="0"/>
              </a:rPr>
              <a:t>challenge public policies. </a:t>
            </a:r>
            <a:endParaRPr lang="en-GB" sz="2000" dirty="0" smtClean="0">
              <a:latin typeface="Calibri" pitchFamily="34" charset="0"/>
            </a:endParaRPr>
          </a:p>
        </p:txBody>
      </p:sp>
      <p:pic>
        <p:nvPicPr>
          <p:cNvPr id="7173" name="Picture 7" descr="89625scr_8d1437b5c92bfe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09738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 descr="80sc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20850"/>
            <a:ext cx="1709738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9" descr="82002scr_363872a39ea902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30588"/>
            <a:ext cx="1709738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0" descr="89566sc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32388"/>
            <a:ext cx="1709738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AA_Logotype100_RGB.eps"/>
          <p:cNvPicPr>
            <a:picLocks noChangeAspect="1"/>
          </p:cNvPicPr>
          <p:nvPr/>
        </p:nvPicPr>
        <p:blipFill>
          <a:blip r:embed="rId6" cstate="print">
            <a:lum bright="77000" contrast="12000"/>
          </a:blip>
          <a:stretch>
            <a:fillRect/>
          </a:stretch>
        </p:blipFill>
        <p:spPr>
          <a:xfrm>
            <a:off x="7164288" y="81136"/>
            <a:ext cx="1911558" cy="25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114550" y="604158"/>
            <a:ext cx="7029450" cy="88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None/>
            </a:pPr>
            <a:r>
              <a:rPr lang="en-GB" sz="3000" b="1" dirty="0" smtClean="0">
                <a:solidFill>
                  <a:srgbClr val="FF0000"/>
                </a:solidFill>
                <a:latin typeface="Calibri" pitchFamily="34" charset="0"/>
              </a:rPr>
              <a:t>Support for women smallholders should include</a:t>
            </a:r>
            <a:r>
              <a:rPr lang="en-GB" sz="2500" b="1" baseline="30000" dirty="0" smtClean="0">
                <a:solidFill>
                  <a:srgbClr val="FF0000"/>
                </a:solidFill>
                <a:latin typeface="Calibri" pitchFamily="34" charset="0"/>
              </a:rPr>
              <a:t>1</a:t>
            </a:r>
            <a:endParaRPr lang="en-GB" sz="2500" b="1" baseline="30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14550" y="1916832"/>
            <a:ext cx="6961296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en-GB" sz="2300" dirty="0" smtClean="0">
                <a:latin typeface="Calibri" pitchFamily="34" charset="0"/>
              </a:rPr>
              <a:t>Securing poor women farmers’ access to and control over land 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en-GB" sz="1000" dirty="0" smtClean="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GB" sz="2300" dirty="0" smtClean="0">
                <a:latin typeface="Calibri" pitchFamily="34" charset="0"/>
              </a:rPr>
              <a:t>Gender appropriate farming inputs 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en-GB" sz="1000" dirty="0" smtClean="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GB" sz="2300" dirty="0" smtClean="0">
                <a:latin typeface="Calibri" pitchFamily="34" charset="0"/>
              </a:rPr>
              <a:t>Access to financial services including social transfers 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en-GB" sz="1000" dirty="0" smtClean="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GB" sz="2300" dirty="0" smtClean="0">
                <a:latin typeface="Calibri" pitchFamily="34" charset="0"/>
              </a:rPr>
              <a:t>Access to clean and stable source of water 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en-GB" sz="1000" dirty="0" smtClean="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GB" sz="2300" dirty="0" smtClean="0">
                <a:latin typeface="Calibri" pitchFamily="34" charset="0"/>
              </a:rPr>
              <a:t>Appropriate extension services and training 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en-GB" sz="1000" dirty="0" smtClean="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GB" sz="2300" dirty="0" smtClean="0">
                <a:latin typeface="Calibri" pitchFamily="34" charset="0"/>
              </a:rPr>
              <a:t>Appropriate research and technology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en-GB" sz="1000" dirty="0" smtClean="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GB" sz="2300" dirty="0" smtClean="0">
                <a:latin typeface="Calibri" pitchFamily="34" charset="0"/>
              </a:rPr>
              <a:t>Appropriate marketing facilities 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en-GB" sz="2300" dirty="0" smtClean="0">
              <a:latin typeface="Calibri" pitchFamily="34" charset="0"/>
            </a:endParaRPr>
          </a:p>
          <a:p>
            <a:pPr marL="457200" indent="-457200">
              <a:defRPr/>
            </a:pPr>
            <a:endParaRPr lang="en-GB" sz="1100" dirty="0" smtClean="0">
              <a:latin typeface="Calibri" pitchFamily="34" charset="0"/>
            </a:endParaRPr>
          </a:p>
          <a:p>
            <a:pPr marL="90488" indent="-90488">
              <a:defRPr/>
            </a:pPr>
            <a:r>
              <a:rPr lang="en-GB" sz="1100" baseline="30000" dirty="0" smtClean="0">
                <a:latin typeface="Calibri" pitchFamily="34" charset="0"/>
              </a:rPr>
              <a:t>1</a:t>
            </a:r>
            <a:r>
              <a:rPr lang="en-GB" sz="1100" dirty="0" smtClean="0">
                <a:latin typeface="Calibri" pitchFamily="34" charset="0"/>
              </a:rPr>
              <a:t> Adapted from ActionAid. 2011. </a:t>
            </a:r>
            <a:r>
              <a:rPr lang="en-GB" sz="1100" i="1" dirty="0" smtClean="0">
                <a:latin typeface="Calibri" pitchFamily="34" charset="0"/>
              </a:rPr>
              <a:t>What Women Farmers Need: A blueprint for action</a:t>
            </a:r>
            <a:r>
              <a:rPr lang="en-GB" sz="1100" dirty="0" smtClean="0">
                <a:latin typeface="Calibri" pitchFamily="34" charset="0"/>
              </a:rPr>
              <a:t>. Johannesburg: ActionAid. Available at: </a:t>
            </a:r>
            <a:r>
              <a:rPr lang="en-GB" sz="1100" dirty="0" smtClean="0">
                <a:latin typeface="Calibri" pitchFamily="34" charset="0"/>
                <a:hlinkClick r:id="rId3"/>
              </a:rPr>
              <a:t>http://www.actionaid.org/publications/what-women-farmers-need-blueprint-action</a:t>
            </a:r>
            <a:r>
              <a:rPr lang="en-GB" sz="1100" dirty="0" smtClean="0">
                <a:latin typeface="Calibri" pitchFamily="34" charset="0"/>
              </a:rPr>
              <a:t> </a:t>
            </a:r>
          </a:p>
          <a:p>
            <a:pPr marL="457200" indent="-457200">
              <a:defRPr/>
            </a:pPr>
            <a:endParaRPr lang="en-GB" sz="2300" dirty="0" smtClean="0">
              <a:latin typeface="Calibri" pitchFamily="34" charset="0"/>
            </a:endParaRPr>
          </a:p>
        </p:txBody>
      </p:sp>
      <p:pic>
        <p:nvPicPr>
          <p:cNvPr id="8" name="Picture 4" descr="76612scr_ab91eaa6343c29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30588"/>
            <a:ext cx="1709738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34441sc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20850"/>
            <a:ext cx="1709738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57921scr_d578ea7c14a4ac6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709738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76339scr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137150"/>
            <a:ext cx="1709738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AA_Logotype100_RGB.eps"/>
          <p:cNvPicPr>
            <a:picLocks noChangeAspect="1"/>
          </p:cNvPicPr>
          <p:nvPr/>
        </p:nvPicPr>
        <p:blipFill>
          <a:blip r:embed="rId8" cstate="print">
            <a:lum bright="77000" contrast="12000"/>
          </a:blip>
          <a:stretch>
            <a:fillRect/>
          </a:stretch>
        </p:blipFill>
        <p:spPr>
          <a:xfrm>
            <a:off x="7164288" y="81136"/>
            <a:ext cx="1911558" cy="25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114550" y="476672"/>
            <a:ext cx="7029450" cy="127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None/>
            </a:pPr>
            <a:r>
              <a:rPr lang="en-GB" sz="3000" b="1" dirty="0" smtClean="0">
                <a:solidFill>
                  <a:srgbClr val="FF0000"/>
                </a:solidFill>
                <a:latin typeface="Calibri" pitchFamily="34" charset="0"/>
              </a:rPr>
              <a:t>Strategies to address gender specific constraints and empower women smallholder farmers</a:t>
            </a:r>
            <a:r>
              <a:rPr lang="en-GB" sz="2500" b="1" baseline="30000" dirty="0" smtClean="0">
                <a:solidFill>
                  <a:srgbClr val="FF0000"/>
                </a:solidFill>
                <a:latin typeface="Calibri" pitchFamily="34" charset="0"/>
              </a:rPr>
              <a:t>2</a:t>
            </a:r>
            <a:endParaRPr lang="en-GB" sz="2500" b="1" baseline="30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44216" y="2004948"/>
            <a:ext cx="7164288" cy="5024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en-GB" sz="2200" dirty="0" smtClean="0">
                <a:latin typeface="Calibri" pitchFamily="34" charset="0"/>
              </a:rPr>
              <a:t>Active participation of women in collective action (and solidarity with women who cant join the groups)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en-GB" sz="1200" dirty="0" smtClean="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GB" sz="2200" dirty="0" smtClean="0">
                <a:latin typeface="Calibri" pitchFamily="34" charset="0"/>
              </a:rPr>
              <a:t>Improved access to and management of productive resources (individual and collective) for women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en-GB" sz="1200" dirty="0" smtClean="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GB" sz="2200" dirty="0" smtClean="0">
                <a:latin typeface="Calibri" pitchFamily="34" charset="0"/>
              </a:rPr>
              <a:t>Enhanced contributions by women to household revenues (and control over these resources)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en-GB" sz="1200" dirty="0" smtClean="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GB" sz="2200" dirty="0" smtClean="0">
                <a:latin typeface="Calibri" pitchFamily="34" charset="0"/>
              </a:rPr>
              <a:t>Optimised time and resources spent in care and reproductive activities by women – policies and interventions must recognise women’s paid and unpaid work, including unpaid care work   </a:t>
            </a:r>
          </a:p>
          <a:p>
            <a:pPr marL="457200" indent="-457200">
              <a:defRPr/>
            </a:pPr>
            <a:endParaRPr lang="en-GB" sz="1000" dirty="0" smtClean="0">
              <a:latin typeface="Calibri" pitchFamily="34" charset="0"/>
            </a:endParaRPr>
          </a:p>
          <a:p>
            <a:pPr marL="457200" indent="-457200">
              <a:defRPr/>
            </a:pPr>
            <a:endParaRPr lang="en-GB" sz="1000" dirty="0" smtClean="0">
              <a:latin typeface="Calibri" pitchFamily="34" charset="0"/>
            </a:endParaRPr>
          </a:p>
          <a:p>
            <a:pPr marL="180975" indent="-90488">
              <a:defRPr/>
            </a:pPr>
            <a:r>
              <a:rPr lang="en-GB" sz="1100" baseline="30000" dirty="0" smtClean="0">
                <a:latin typeface="Calibri" pitchFamily="34" charset="0"/>
              </a:rPr>
              <a:t>2</a:t>
            </a:r>
            <a:r>
              <a:rPr lang="en-GB" sz="1100" dirty="0" smtClean="0">
                <a:latin typeface="Calibri" pitchFamily="34" charset="0"/>
              </a:rPr>
              <a:t>  Adapted from ActionAid. 2011. </a:t>
            </a:r>
            <a:r>
              <a:rPr lang="en-GB" sz="1100" i="1" dirty="0" smtClean="0">
                <a:latin typeface="Calibri" pitchFamily="34" charset="0"/>
              </a:rPr>
              <a:t>The Long Road from Household Food Security to Women's Empowerment - Signposts from Bangladesh and The Gambia. </a:t>
            </a:r>
            <a:r>
              <a:rPr lang="en-GB" sz="1100" dirty="0" smtClean="0">
                <a:latin typeface="Calibri" pitchFamily="34" charset="0"/>
              </a:rPr>
              <a:t>Johannesburg: ActionAid.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en-GB" sz="2250" dirty="0" smtClean="0">
              <a:latin typeface="Calibri" pitchFamily="34" charset="0"/>
            </a:endParaRPr>
          </a:p>
        </p:txBody>
      </p:sp>
      <p:pic>
        <p:nvPicPr>
          <p:cNvPr id="8" name="Picture 5" descr="wom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6563"/>
            <a:ext cx="1709738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76389scr_48d8330dcd741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35563"/>
            <a:ext cx="1709738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48453scr_3c36519cd7ff7f1.jpg"/>
          <p:cNvPicPr>
            <a:picLocks noChangeAspect="1"/>
          </p:cNvPicPr>
          <p:nvPr/>
        </p:nvPicPr>
        <p:blipFill>
          <a:blip r:embed="rId5" cstate="print"/>
          <a:srcRect l="15573" r="17516"/>
          <a:stretch>
            <a:fillRect/>
          </a:stretch>
        </p:blipFill>
        <p:spPr>
          <a:xfrm>
            <a:off x="-15248" y="3417943"/>
            <a:ext cx="1724597" cy="1717200"/>
          </a:xfrm>
          <a:prstGeom prst="rect">
            <a:avLst/>
          </a:prstGeom>
        </p:spPr>
      </p:pic>
      <p:pic>
        <p:nvPicPr>
          <p:cNvPr id="11" name="Picture 10" descr="37358scr.jpg"/>
          <p:cNvPicPr>
            <a:picLocks noChangeAspect="1"/>
          </p:cNvPicPr>
          <p:nvPr/>
        </p:nvPicPr>
        <p:blipFill>
          <a:blip r:embed="rId6" cstate="print"/>
          <a:srcRect t="20326" b="13057"/>
          <a:stretch>
            <a:fillRect/>
          </a:stretch>
        </p:blipFill>
        <p:spPr>
          <a:xfrm>
            <a:off x="-6032" y="-3437"/>
            <a:ext cx="1713395" cy="1710000"/>
          </a:xfrm>
          <a:prstGeom prst="rect">
            <a:avLst/>
          </a:prstGeom>
        </p:spPr>
      </p:pic>
      <p:pic>
        <p:nvPicPr>
          <p:cNvPr id="12" name="Picture 11" descr="AA_Logotype100_RGB.eps"/>
          <p:cNvPicPr>
            <a:picLocks noChangeAspect="1"/>
          </p:cNvPicPr>
          <p:nvPr/>
        </p:nvPicPr>
        <p:blipFill>
          <a:blip r:embed="rId7" cstate="print">
            <a:lum bright="77000" contrast="12000"/>
          </a:blip>
          <a:stretch>
            <a:fillRect/>
          </a:stretch>
        </p:blipFill>
        <p:spPr>
          <a:xfrm>
            <a:off x="7164288" y="81136"/>
            <a:ext cx="1911558" cy="25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ceptual Framework YOUJIN DESIGN v21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467008"/>
          </a:xfrm>
          <a:prstGeom prst="rect">
            <a:avLst/>
          </a:prstGeom>
        </p:spPr>
      </p:pic>
      <p:pic>
        <p:nvPicPr>
          <p:cNvPr id="5" name="Picture 4" descr="AA_Logotype100_RGB.eps"/>
          <p:cNvPicPr>
            <a:picLocks noChangeAspect="1"/>
          </p:cNvPicPr>
          <p:nvPr/>
        </p:nvPicPr>
        <p:blipFill>
          <a:blip r:embed="rId3" cstate="print">
            <a:lum bright="77000" contrast="12000"/>
          </a:blip>
          <a:stretch>
            <a:fillRect/>
          </a:stretch>
        </p:blipFill>
        <p:spPr>
          <a:xfrm>
            <a:off x="7164288" y="81136"/>
            <a:ext cx="1911558" cy="25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1C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6" descr="ActionAid_Logo_W_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1400" y="260350"/>
            <a:ext cx="27717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1C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4"/>
          <p:cNvSpPr txBox="1">
            <a:spLocks noChangeArrowheads="1"/>
          </p:cNvSpPr>
          <p:nvPr/>
        </p:nvSpPr>
        <p:spPr bwMode="auto">
          <a:xfrm>
            <a:off x="684411" y="2652757"/>
            <a:ext cx="7920037" cy="55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None/>
            </a:pPr>
            <a:r>
              <a:rPr lang="en-GB" sz="3500" b="1" dirty="0" smtClean="0">
                <a:solidFill>
                  <a:schemeClr val="bg1"/>
                </a:solidFill>
                <a:latin typeface="Calibri" pitchFamily="34" charset="0"/>
              </a:rPr>
              <a:t>Broken global food system</a:t>
            </a:r>
            <a:endParaRPr lang="en-GB" sz="3500" dirty="0">
              <a:latin typeface="Calibri" pitchFamily="34" charset="0"/>
            </a:endParaRP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684213" y="3717131"/>
            <a:ext cx="79200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  <a:spcAft>
                <a:spcPts val="600"/>
              </a:spcAft>
            </a:pPr>
            <a:endParaRPr lang="en-GB" sz="2400" b="1" i="1" dirty="0" smtClean="0">
              <a:solidFill>
                <a:srgbClr val="F57F85"/>
              </a:solidFill>
              <a:latin typeface="Calibri" pitchFamily="34" charset="0"/>
            </a:endParaRPr>
          </a:p>
        </p:txBody>
      </p:sp>
      <p:pic>
        <p:nvPicPr>
          <p:cNvPr id="1028" name="Picture 6" descr="ActionAid_Logo_W_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1400" y="260350"/>
            <a:ext cx="27717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3568" y="3213075"/>
            <a:ext cx="79200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sz="2500" b="1" i="1" dirty="0" smtClean="0">
                <a:solidFill>
                  <a:srgbClr val="F57F85"/>
                </a:solidFill>
                <a:latin typeface="Calibri" pitchFamily="34" charset="0"/>
              </a:rPr>
              <a:t>How do we feed the world –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sz="2500" b="1" i="1" dirty="0" smtClean="0">
                <a:solidFill>
                  <a:srgbClr val="F57F85"/>
                </a:solidFill>
                <a:latin typeface="Calibri" pitchFamily="34" charset="0"/>
              </a:rPr>
              <a:t>fairly and sustainably with less resources?</a:t>
            </a:r>
            <a:endParaRPr lang="en-US" sz="2500" b="1" dirty="0">
              <a:solidFill>
                <a:srgbClr val="F57F85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_Logotype100_RGB.eps"/>
          <p:cNvPicPr>
            <a:picLocks noChangeAspect="1"/>
          </p:cNvPicPr>
          <p:nvPr/>
        </p:nvPicPr>
        <p:blipFill>
          <a:blip r:embed="rId3" cstate="print">
            <a:lum bright="77000" contrast="12000"/>
          </a:blip>
          <a:stretch>
            <a:fillRect/>
          </a:stretch>
        </p:blipFill>
        <p:spPr>
          <a:xfrm>
            <a:off x="7164288" y="81136"/>
            <a:ext cx="1911558" cy="2515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839788"/>
            <a:ext cx="792003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None/>
            </a:pPr>
            <a:r>
              <a:rPr lang="en-GB" sz="3200" b="1" dirty="0" smtClean="0">
                <a:solidFill>
                  <a:srgbClr val="FF0000"/>
                </a:solidFill>
                <a:latin typeface="Calibri" pitchFamily="34" charset="0"/>
              </a:rPr>
              <a:t>Growing world population </a:t>
            </a:r>
            <a:endParaRPr lang="en-GB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84168" y="1628800"/>
            <a:ext cx="280831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6225" indent="-187325">
              <a:spcBef>
                <a:spcPts val="624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200" kern="0" dirty="0" smtClean="0">
                <a:latin typeface="Calibri" pitchFamily="34" charset="0"/>
              </a:rPr>
              <a:t>Trends indicate that the world population will reach</a:t>
            </a:r>
            <a:r>
              <a:rPr lang="en-GB" sz="2500" b="1" i="1" dirty="0" smtClean="0">
                <a:solidFill>
                  <a:schemeClr val="accent5"/>
                </a:solidFill>
                <a:latin typeface="Calibri" pitchFamily="34" charset="0"/>
              </a:rPr>
              <a:t> </a:t>
            </a:r>
            <a:r>
              <a:rPr lang="en-GB" sz="2200" b="1" dirty="0" smtClean="0">
                <a:solidFill>
                  <a:schemeClr val="accent5"/>
                </a:solidFill>
                <a:latin typeface="Calibri" pitchFamily="34" charset="0"/>
              </a:rPr>
              <a:t>7.5 and 11 billion by 2050</a:t>
            </a:r>
            <a:r>
              <a:rPr lang="en-GB" sz="2200" kern="0" dirty="0" smtClean="0">
                <a:latin typeface="Calibri" pitchFamily="34" charset="0"/>
              </a:rPr>
              <a:t>, depending on the expected average number of children per women</a:t>
            </a:r>
          </a:p>
          <a:p>
            <a:pPr marL="276225" indent="-187325">
              <a:spcBef>
                <a:spcPts val="624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200" kern="0" dirty="0" smtClean="0">
                <a:latin typeface="Calibri" pitchFamily="34" charset="0"/>
              </a:rPr>
              <a:t>To feed the growing population, </a:t>
            </a:r>
            <a:r>
              <a:rPr lang="en-GB" sz="2200" b="1" dirty="0" smtClean="0">
                <a:solidFill>
                  <a:schemeClr val="accent5"/>
                </a:solidFill>
                <a:latin typeface="Calibri" pitchFamily="34" charset="0"/>
              </a:rPr>
              <a:t>food production must increase by 70%</a:t>
            </a:r>
          </a:p>
        </p:txBody>
      </p:sp>
      <p:sp>
        <p:nvSpPr>
          <p:cNvPr id="6" name="Rectangle 5"/>
          <p:cNvSpPr/>
          <p:nvPr/>
        </p:nvSpPr>
        <p:spPr>
          <a:xfrm>
            <a:off x="6372200" y="6176337"/>
            <a:ext cx="9108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(FAO, 2006)</a:t>
            </a:r>
            <a:endParaRPr lang="en-GB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351" y="1899245"/>
            <a:ext cx="583882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324371" y="1124744"/>
            <a:ext cx="792003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None/>
            </a:pPr>
            <a:r>
              <a:rPr lang="en-GB" sz="3200" b="1" dirty="0" smtClean="0">
                <a:solidFill>
                  <a:srgbClr val="FF0000"/>
                </a:solidFill>
                <a:latin typeface="Calibri" pitchFamily="34" charset="0"/>
              </a:rPr>
              <a:t>Rising food prices</a:t>
            </a:r>
            <a:endParaRPr lang="en-GB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40152" y="1124099"/>
            <a:ext cx="3024336" cy="5329237"/>
          </a:xfrm>
          <a:prstGeom prst="rect">
            <a:avLst/>
          </a:prstGeom>
        </p:spPr>
        <p:txBody>
          <a:bodyPr/>
          <a:lstStyle/>
          <a:p>
            <a:pPr marL="276225" indent="-276225">
              <a:spcBef>
                <a:spcPts val="3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000" kern="0" dirty="0" smtClean="0">
                <a:latin typeface="Calibri" pitchFamily="34" charset="0"/>
              </a:rPr>
              <a:t>UN FAO Food Price Index has been hovering over 231 points since the start of 2011</a:t>
            </a:r>
          </a:p>
          <a:p>
            <a:pPr marL="276225" indent="-276225">
              <a:spcBef>
                <a:spcPts val="3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000" kern="0" dirty="0" smtClean="0">
                <a:latin typeface="Calibri" pitchFamily="34" charset="0"/>
              </a:rPr>
              <a:t>In </a:t>
            </a:r>
            <a:r>
              <a:rPr lang="en-GB" sz="2000" b="1" dirty="0" smtClean="0">
                <a:solidFill>
                  <a:schemeClr val="accent5"/>
                </a:solidFill>
                <a:latin typeface="Calibri" pitchFamily="34" charset="0"/>
              </a:rPr>
              <a:t>June 2011</a:t>
            </a:r>
            <a:r>
              <a:rPr lang="en-GB" sz="2000" kern="0" dirty="0" smtClean="0">
                <a:latin typeface="Calibri" pitchFamily="34" charset="0"/>
              </a:rPr>
              <a:t>, the average was 234 – </a:t>
            </a:r>
            <a:r>
              <a:rPr lang="en-GB" sz="2000" b="1" dirty="0" smtClean="0">
                <a:solidFill>
                  <a:schemeClr val="accent5"/>
                </a:solidFill>
                <a:latin typeface="Calibri" pitchFamily="34" charset="0"/>
              </a:rPr>
              <a:t>39% higher than a year ago</a:t>
            </a:r>
          </a:p>
          <a:p>
            <a:pPr marL="276225" indent="-276225">
              <a:spcBef>
                <a:spcPts val="3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chemeClr val="accent5"/>
                </a:solidFill>
                <a:latin typeface="Calibri" pitchFamily="34" charset="0"/>
              </a:rPr>
              <a:t>Cost of a typical food basket </a:t>
            </a:r>
            <a:r>
              <a:rPr lang="en-GB" sz="2000" kern="0" dirty="0" smtClean="0">
                <a:latin typeface="Calibri" pitchFamily="34" charset="0"/>
              </a:rPr>
              <a:t>around the world has risen by </a:t>
            </a:r>
            <a:r>
              <a:rPr lang="en-GB" sz="2000" b="1" dirty="0" smtClean="0">
                <a:solidFill>
                  <a:schemeClr val="accent5"/>
                </a:solidFill>
                <a:latin typeface="Calibri" pitchFamily="34" charset="0"/>
              </a:rPr>
              <a:t>48% in real terms </a:t>
            </a:r>
            <a:r>
              <a:rPr lang="en-GB" sz="2000" kern="0" dirty="0" smtClean="0">
                <a:latin typeface="Calibri" pitchFamily="34" charset="0"/>
              </a:rPr>
              <a:t>over the last twelve months</a:t>
            </a:r>
          </a:p>
          <a:p>
            <a:pPr marL="276225" indent="-276225">
              <a:spcBef>
                <a:spcPts val="3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chemeClr val="accent5"/>
                </a:solidFill>
                <a:latin typeface="Calibri" pitchFamily="34" charset="0"/>
              </a:rPr>
              <a:t>Devastating consequences for poor people </a:t>
            </a:r>
            <a:r>
              <a:rPr lang="en-GB" sz="2000" kern="0" dirty="0" smtClean="0">
                <a:latin typeface="Calibri" pitchFamily="34" charset="0"/>
              </a:rPr>
              <a:t>who spend up to 80% of their household income on food</a:t>
            </a:r>
          </a:p>
          <a:p>
            <a:pPr marL="276225" indent="-276225">
              <a:spcBef>
                <a:spcPts val="3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2000" dirty="0">
              <a:latin typeface="Calibri" pitchFamily="34" charset="0"/>
            </a:endParaRPr>
          </a:p>
          <a:p>
            <a:pPr marL="276225" indent="-276225">
              <a:spcBef>
                <a:spcPts val="624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2000" b="1" dirty="0">
              <a:latin typeface="Calibri" pitchFamily="34" charset="0"/>
            </a:endParaRPr>
          </a:p>
          <a:p>
            <a:pPr marL="276225" indent="-276225">
              <a:spcBef>
                <a:spcPts val="624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2000" kern="0" dirty="0">
              <a:latin typeface="Calibri" pitchFamily="34" charset="0"/>
            </a:endParaRPr>
          </a:p>
        </p:txBody>
      </p:sp>
      <p:pic>
        <p:nvPicPr>
          <p:cNvPr id="6" name="Picture 5" descr="AA_Logotype100_RGB.eps"/>
          <p:cNvPicPr>
            <a:picLocks noChangeAspect="1"/>
          </p:cNvPicPr>
          <p:nvPr/>
        </p:nvPicPr>
        <p:blipFill>
          <a:blip r:embed="rId3" cstate="print">
            <a:lum bright="77000" contrast="12000"/>
          </a:blip>
          <a:stretch>
            <a:fillRect/>
          </a:stretch>
        </p:blipFill>
        <p:spPr>
          <a:xfrm>
            <a:off x="7164288" y="81136"/>
            <a:ext cx="1911558" cy="25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780" y="2185249"/>
            <a:ext cx="2727044" cy="342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0845" y="2179589"/>
            <a:ext cx="2727299" cy="341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9808" y="5672281"/>
            <a:ext cx="5004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Source: UN FAO (June 2011)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539552" y="826418"/>
            <a:ext cx="792003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None/>
            </a:pPr>
            <a:r>
              <a:rPr lang="en-GB" sz="3200" b="1" dirty="0" smtClean="0">
                <a:solidFill>
                  <a:srgbClr val="FF0000"/>
                </a:solidFill>
                <a:latin typeface="Calibri" pitchFamily="34" charset="0"/>
              </a:rPr>
              <a:t>Rising temperatures and climatic shocks</a:t>
            </a:r>
            <a:endParaRPr lang="en-GB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28924"/>
            <a:ext cx="8229600" cy="4824412"/>
          </a:xfrm>
          <a:prstGeom prst="rect">
            <a:avLst/>
          </a:prstGeom>
        </p:spPr>
        <p:txBody>
          <a:bodyPr/>
          <a:lstStyle/>
          <a:p>
            <a:pPr marL="276225" indent="-276225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000" kern="0" dirty="0" smtClean="0">
                <a:latin typeface="Calibri" pitchFamily="34" charset="0"/>
              </a:rPr>
              <a:t>Principal </a:t>
            </a:r>
            <a:r>
              <a:rPr lang="en-GB" sz="2000" kern="0" dirty="0">
                <a:latin typeface="Calibri" pitchFamily="34" charset="0"/>
              </a:rPr>
              <a:t>water-related climate changes—including changes in volume, intensity and variability of precipitation—can have detrimental effects on crop </a:t>
            </a:r>
            <a:r>
              <a:rPr lang="en-GB" sz="2000" kern="0" dirty="0" smtClean="0">
                <a:latin typeface="Calibri" pitchFamily="34" charset="0"/>
              </a:rPr>
              <a:t>yields</a:t>
            </a:r>
          </a:p>
          <a:p>
            <a:pPr marL="276225" indent="-276225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200" kern="0" dirty="0">
              <a:latin typeface="Calibri" pitchFamily="34" charset="0"/>
            </a:endParaRPr>
          </a:p>
          <a:p>
            <a:pPr marL="276225" indent="-276225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5"/>
                </a:solidFill>
                <a:latin typeface="Calibri" pitchFamily="34" charset="0"/>
              </a:rPr>
              <a:t>In mid- to high latitudes, increases in </a:t>
            </a:r>
            <a:r>
              <a:rPr lang="en-GB" sz="2000" b="1" dirty="0" smtClean="0">
                <a:solidFill>
                  <a:schemeClr val="accent5"/>
                </a:solidFill>
                <a:latin typeface="Calibri" pitchFamily="34" charset="0"/>
              </a:rPr>
              <a:t>temperature beyond 3 °C </a:t>
            </a:r>
            <a:r>
              <a:rPr lang="en-GB" sz="2000" kern="0" dirty="0" smtClean="0">
                <a:latin typeface="Calibri" pitchFamily="34" charset="0"/>
              </a:rPr>
              <a:t>will bring negative consequences on crop yields </a:t>
            </a:r>
            <a:r>
              <a:rPr lang="en-GB" sz="15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(GTZ</a:t>
            </a:r>
            <a:r>
              <a:rPr lang="en-GB" sz="15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, 2008</a:t>
            </a:r>
            <a:r>
              <a:rPr lang="en-GB" sz="15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)</a:t>
            </a:r>
          </a:p>
          <a:p>
            <a:pPr marL="276225" indent="-276225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200" kern="0" dirty="0">
              <a:latin typeface="Calibri" pitchFamily="34" charset="0"/>
            </a:endParaRPr>
          </a:p>
          <a:p>
            <a:pPr marL="276225" indent="-276225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5"/>
                </a:solidFill>
                <a:latin typeface="Calibri" pitchFamily="34" charset="0"/>
              </a:rPr>
              <a:t>Stronger yield-depressing effects will occur in tropical and sub-tropical regions for all crops</a:t>
            </a:r>
            <a:r>
              <a:rPr lang="en-GB" sz="2000" kern="0" dirty="0">
                <a:latin typeface="Calibri" pitchFamily="34" charset="0"/>
              </a:rPr>
              <a:t> </a:t>
            </a:r>
            <a:r>
              <a:rPr lang="en-GB" sz="15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(GTZ</a:t>
            </a:r>
            <a:r>
              <a:rPr lang="en-GB" sz="15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, 2008</a:t>
            </a:r>
            <a:r>
              <a:rPr lang="en-GB" sz="15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)</a:t>
            </a:r>
          </a:p>
          <a:p>
            <a:pPr marL="276225" indent="-276225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200" kern="0" dirty="0">
              <a:latin typeface="Calibri" pitchFamily="34" charset="0"/>
            </a:endParaRPr>
          </a:p>
          <a:p>
            <a:pPr marL="276225" indent="-276225">
              <a:spcBef>
                <a:spcPts val="0"/>
              </a:spcBef>
              <a:buClr>
                <a:schemeClr val="tx1"/>
              </a:buClr>
              <a:defRPr/>
            </a:pPr>
            <a:endParaRPr lang="en-GB" sz="1200" kern="0" dirty="0">
              <a:latin typeface="Calibri" pitchFamily="34" charset="0"/>
            </a:endParaRPr>
          </a:p>
          <a:p>
            <a:pPr marL="276225" indent="-276225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5"/>
                </a:solidFill>
                <a:latin typeface="Calibri" pitchFamily="34" charset="0"/>
              </a:rPr>
              <a:t>Africa </a:t>
            </a:r>
            <a:r>
              <a:rPr lang="en-GB" sz="2000" kern="0" dirty="0" smtClean="0">
                <a:latin typeface="Calibri" pitchFamily="34" charset="0"/>
              </a:rPr>
              <a:t>will become the </a:t>
            </a:r>
            <a:r>
              <a:rPr lang="en-GB" sz="2000" b="1" dirty="0">
                <a:solidFill>
                  <a:schemeClr val="accent5"/>
                </a:solidFill>
                <a:latin typeface="Calibri" pitchFamily="34" charset="0"/>
              </a:rPr>
              <a:t>region with the highest population of food insecure</a:t>
            </a:r>
            <a:r>
              <a:rPr lang="en-GB" sz="2000" kern="0" dirty="0" smtClean="0">
                <a:latin typeface="Calibri" pitchFamily="34" charset="0"/>
              </a:rPr>
              <a:t>, accounting for up to</a:t>
            </a:r>
            <a:r>
              <a:rPr lang="en-GB" sz="2000" b="1" dirty="0">
                <a:solidFill>
                  <a:schemeClr val="accent5"/>
                </a:solidFill>
                <a:latin typeface="Calibri" pitchFamily="34" charset="0"/>
              </a:rPr>
              <a:t> 75% of the world total by </a:t>
            </a:r>
            <a:r>
              <a:rPr lang="en-GB" sz="2000" b="1" dirty="0" smtClean="0">
                <a:solidFill>
                  <a:schemeClr val="accent5"/>
                </a:solidFill>
                <a:latin typeface="Calibri" pitchFamily="34" charset="0"/>
              </a:rPr>
              <a:t>2080</a:t>
            </a:r>
            <a:r>
              <a:rPr lang="en-GB" sz="2000" kern="0" dirty="0" smtClean="0">
                <a:latin typeface="Calibri" pitchFamily="34" charset="0"/>
              </a:rPr>
              <a:t> </a:t>
            </a:r>
            <a:r>
              <a:rPr lang="en-GB" sz="15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(GTZ</a:t>
            </a:r>
            <a:r>
              <a:rPr lang="en-GB" sz="15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, 2008</a:t>
            </a:r>
            <a:r>
              <a:rPr lang="en-GB" sz="15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)</a:t>
            </a:r>
          </a:p>
          <a:p>
            <a:pPr marL="276225" indent="-276225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500" i="1" kern="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marL="276225" indent="-276225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000" kern="0" dirty="0" smtClean="0">
                <a:latin typeface="Calibri" pitchFamily="34" charset="0"/>
              </a:rPr>
              <a:t>Smallholder farmers around the world are already suffering from the growing unpredictability of the climate</a:t>
            </a:r>
            <a:endParaRPr lang="en-GB" sz="2000" kern="0" dirty="0">
              <a:latin typeface="Calibri" pitchFamily="34" charset="0"/>
            </a:endParaRPr>
          </a:p>
          <a:p>
            <a:pPr marL="276225" indent="-276225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2000" kern="0" dirty="0">
              <a:latin typeface="Calibri" pitchFamily="34" charset="0"/>
            </a:endParaRPr>
          </a:p>
          <a:p>
            <a:pPr marL="276225" indent="-276225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2000" kern="0" dirty="0">
              <a:latin typeface="Calibri" pitchFamily="34" charset="0"/>
            </a:endParaRPr>
          </a:p>
          <a:p>
            <a:pPr marL="276225" indent="-276225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2000" kern="0" dirty="0">
              <a:latin typeface="Calibri" pitchFamily="34" charset="0"/>
            </a:endParaRPr>
          </a:p>
          <a:p>
            <a:pPr marL="276225" indent="-276225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2000" kern="0" dirty="0">
              <a:latin typeface="Calibri" pitchFamily="34" charset="0"/>
            </a:endParaRPr>
          </a:p>
        </p:txBody>
      </p:sp>
      <p:pic>
        <p:nvPicPr>
          <p:cNvPr id="6" name="Picture 5" descr="AA_Logotype100_RGB.eps"/>
          <p:cNvPicPr>
            <a:picLocks noChangeAspect="1"/>
          </p:cNvPicPr>
          <p:nvPr/>
        </p:nvPicPr>
        <p:blipFill>
          <a:blip r:embed="rId3" cstate="print">
            <a:lum bright="77000" contrast="12000"/>
          </a:blip>
          <a:stretch>
            <a:fillRect/>
          </a:stretch>
        </p:blipFill>
        <p:spPr>
          <a:xfrm>
            <a:off x="7164288" y="81136"/>
            <a:ext cx="1911558" cy="25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539552" y="692696"/>
            <a:ext cx="792003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None/>
            </a:pPr>
            <a:r>
              <a:rPr lang="en-GB" sz="3200" b="1" dirty="0" smtClean="0">
                <a:solidFill>
                  <a:srgbClr val="FF0000"/>
                </a:solidFill>
                <a:latin typeface="Calibri" pitchFamily="34" charset="0"/>
              </a:rPr>
              <a:t>Growing demand for biofuels</a:t>
            </a:r>
            <a:endParaRPr lang="en-GB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412776"/>
            <a:ext cx="8229600" cy="4824412"/>
          </a:xfrm>
          <a:prstGeom prst="rect">
            <a:avLst/>
          </a:prstGeom>
        </p:spPr>
        <p:txBody>
          <a:bodyPr/>
          <a:lstStyle/>
          <a:p>
            <a:pPr marL="276225" indent="-276225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000" kern="0" dirty="0" smtClean="0">
                <a:latin typeface="Calibri" pitchFamily="34" charset="0"/>
              </a:rPr>
              <a:t>Biofuels account for a significant part of global use of a number of crops</a:t>
            </a:r>
          </a:p>
          <a:p>
            <a:pPr marL="276225" indent="-276225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200" kern="0" dirty="0" smtClean="0">
              <a:latin typeface="Calibri" pitchFamily="34" charset="0"/>
            </a:endParaRPr>
          </a:p>
          <a:p>
            <a:pPr marL="276225" indent="-276225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000" kern="0" dirty="0" smtClean="0">
                <a:latin typeface="Calibri" pitchFamily="34" charset="0"/>
              </a:rPr>
              <a:t>On average, during the 2007-09 period, that share was </a:t>
            </a:r>
            <a:r>
              <a:rPr lang="en-GB" sz="2000" b="1" dirty="0" smtClean="0">
                <a:solidFill>
                  <a:schemeClr val="accent5"/>
                </a:solidFill>
                <a:latin typeface="Calibri" pitchFamily="34" charset="0"/>
              </a:rPr>
              <a:t>20% in the case of sugar cane</a:t>
            </a:r>
            <a:r>
              <a:rPr lang="en-GB" sz="2000" kern="0" dirty="0" smtClean="0">
                <a:latin typeface="Calibri" pitchFamily="34" charset="0"/>
              </a:rPr>
              <a:t>, </a:t>
            </a:r>
            <a:r>
              <a:rPr lang="en-GB" sz="2000" b="1" dirty="0" smtClean="0">
                <a:solidFill>
                  <a:schemeClr val="accent5"/>
                </a:solidFill>
                <a:latin typeface="Calibri" pitchFamily="34" charset="0"/>
              </a:rPr>
              <a:t>16% for vegetable oils</a:t>
            </a:r>
            <a:r>
              <a:rPr lang="en-GB" sz="2000" kern="0" dirty="0" smtClean="0">
                <a:latin typeface="Calibri" pitchFamily="34" charset="0"/>
              </a:rPr>
              <a:t>, </a:t>
            </a:r>
            <a:r>
              <a:rPr lang="en-GB" sz="2000" b="1" dirty="0" smtClean="0">
                <a:solidFill>
                  <a:schemeClr val="accent5"/>
                </a:solidFill>
                <a:latin typeface="Calibri" pitchFamily="34" charset="0"/>
              </a:rPr>
              <a:t>15% for corn</a:t>
            </a:r>
            <a:r>
              <a:rPr lang="en-GB" sz="2000" kern="0" dirty="0" smtClean="0">
                <a:latin typeface="Calibri" pitchFamily="34" charset="0"/>
              </a:rPr>
              <a:t>, and </a:t>
            </a:r>
            <a:r>
              <a:rPr lang="en-GB" sz="2000" b="1" dirty="0" smtClean="0">
                <a:solidFill>
                  <a:schemeClr val="accent5"/>
                </a:solidFill>
                <a:latin typeface="Calibri" pitchFamily="34" charset="0"/>
              </a:rPr>
              <a:t>4% for sugar beet </a:t>
            </a:r>
            <a:r>
              <a:rPr lang="en-GB" sz="15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(OECD/FAO 2010)</a:t>
            </a:r>
          </a:p>
          <a:p>
            <a:pPr marL="276225" indent="-276225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200" i="1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marL="276225" indent="-276225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000" kern="0" dirty="0" err="1" smtClean="0">
                <a:latin typeface="Calibri" pitchFamily="34" charset="0"/>
              </a:rPr>
              <a:t>Biofuel</a:t>
            </a:r>
            <a:r>
              <a:rPr lang="en-GB" sz="2000" kern="0" dirty="0" smtClean="0">
                <a:latin typeface="Calibri" pitchFamily="34" charset="0"/>
              </a:rPr>
              <a:t> crop demand, combined with growing demand for grains globally and lower yields due to weather shocks, has eroded grain stocks in several countries and caused grain prices to rise.</a:t>
            </a:r>
          </a:p>
          <a:p>
            <a:pPr marL="276225" indent="-276225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200" kern="0" dirty="0" smtClean="0">
              <a:latin typeface="Calibri" pitchFamily="34" charset="0"/>
            </a:endParaRPr>
          </a:p>
          <a:p>
            <a:pPr marL="276225" indent="-276225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000" kern="0" dirty="0" smtClean="0">
                <a:latin typeface="Calibri" pitchFamily="34" charset="0"/>
              </a:rPr>
              <a:t>Biofuels also put great pressures on land rights and land use</a:t>
            </a:r>
          </a:p>
          <a:p>
            <a:pPr marL="276225" indent="-276225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200" kern="0" dirty="0" smtClean="0">
              <a:latin typeface="Calibri" pitchFamily="34" charset="0"/>
            </a:endParaRPr>
          </a:p>
          <a:p>
            <a:pPr marL="276225" indent="-276225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000" kern="0" dirty="0" smtClean="0">
                <a:latin typeface="Calibri" pitchFamily="34" charset="0"/>
              </a:rPr>
              <a:t>In the </a:t>
            </a:r>
            <a:r>
              <a:rPr lang="en-GB" sz="2000" kern="0" dirty="0" err="1" smtClean="0">
                <a:latin typeface="Calibri" pitchFamily="34" charset="0"/>
              </a:rPr>
              <a:t>Dakatcha</a:t>
            </a:r>
            <a:r>
              <a:rPr lang="en-GB" sz="2000" kern="0" dirty="0" smtClean="0">
                <a:latin typeface="Calibri" pitchFamily="34" charset="0"/>
              </a:rPr>
              <a:t> region in Kenya, communities risk losing their land and livelihoods as companies move in and clear land for </a:t>
            </a:r>
            <a:r>
              <a:rPr lang="en-GB" sz="2000" kern="0" dirty="0" err="1" smtClean="0">
                <a:latin typeface="Calibri" pitchFamily="34" charset="0"/>
              </a:rPr>
              <a:t>biofuel</a:t>
            </a:r>
            <a:r>
              <a:rPr lang="en-GB" sz="2000" kern="0" dirty="0" smtClean="0">
                <a:latin typeface="Calibri" pitchFamily="34" charset="0"/>
              </a:rPr>
              <a:t> production. </a:t>
            </a:r>
            <a:r>
              <a:rPr lang="en-GB" sz="15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(ActionAid 2011)</a:t>
            </a:r>
            <a:endParaRPr lang="en-GB" sz="1500" kern="0" dirty="0" smtClean="0">
              <a:latin typeface="Calibri" pitchFamily="34" charset="0"/>
            </a:endParaRPr>
          </a:p>
          <a:p>
            <a:pPr marL="276225" indent="-276225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200" kern="0" dirty="0" smtClean="0">
              <a:latin typeface="Calibri" pitchFamily="34" charset="0"/>
            </a:endParaRPr>
          </a:p>
          <a:p>
            <a:pPr marL="276225" indent="-276225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000" kern="0" dirty="0" smtClean="0">
                <a:latin typeface="Calibri" pitchFamily="34" charset="0"/>
              </a:rPr>
              <a:t>In Brazil and Guatemala, small scale farmers are losing their lands as </a:t>
            </a:r>
            <a:r>
              <a:rPr lang="en-GB" sz="2000" kern="0" dirty="0" err="1" smtClean="0">
                <a:latin typeface="Calibri" pitchFamily="34" charset="0"/>
              </a:rPr>
              <a:t>bioethanol</a:t>
            </a:r>
            <a:r>
              <a:rPr lang="en-GB" sz="2000" kern="0" dirty="0" smtClean="0">
                <a:latin typeface="Calibri" pitchFamily="34" charset="0"/>
              </a:rPr>
              <a:t> producers move in to produce biofuels for both domestic consumption and export </a:t>
            </a:r>
            <a:r>
              <a:rPr lang="en-GB" sz="15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(ActionAid 2010)</a:t>
            </a:r>
            <a:endParaRPr lang="en-GB" sz="1500" i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marL="276225" indent="-276225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2000" kern="0" dirty="0">
              <a:latin typeface="Calibri" pitchFamily="34" charset="0"/>
            </a:endParaRPr>
          </a:p>
          <a:p>
            <a:pPr marL="276225" indent="-276225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2000" kern="0" dirty="0">
              <a:latin typeface="Calibri" pitchFamily="34" charset="0"/>
            </a:endParaRPr>
          </a:p>
        </p:txBody>
      </p:sp>
      <p:pic>
        <p:nvPicPr>
          <p:cNvPr id="6" name="Picture 5" descr="AA_Logotype100_RGB.eps"/>
          <p:cNvPicPr>
            <a:picLocks noChangeAspect="1"/>
          </p:cNvPicPr>
          <p:nvPr/>
        </p:nvPicPr>
        <p:blipFill>
          <a:blip r:embed="rId3" cstate="print">
            <a:lum bright="77000" contrast="12000"/>
          </a:blip>
          <a:stretch>
            <a:fillRect/>
          </a:stretch>
        </p:blipFill>
        <p:spPr>
          <a:xfrm>
            <a:off x="7164288" y="81136"/>
            <a:ext cx="1911558" cy="25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684213" y="1196975"/>
            <a:ext cx="792003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None/>
            </a:pPr>
            <a:r>
              <a:rPr lang="en-GB" sz="3200" b="1" dirty="0" smtClean="0">
                <a:solidFill>
                  <a:srgbClr val="FF0000"/>
                </a:solidFill>
                <a:latin typeface="Calibri" pitchFamily="34" charset="0"/>
              </a:rPr>
              <a:t>Prevailing hunger</a:t>
            </a:r>
            <a:endParaRPr lang="en-GB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916832"/>
            <a:ext cx="8229600" cy="4392612"/>
          </a:xfrm>
          <a:prstGeom prst="rect">
            <a:avLst/>
          </a:prstGeom>
        </p:spPr>
        <p:txBody>
          <a:bodyPr/>
          <a:lstStyle/>
          <a:p>
            <a:pPr marL="276225" indent="-276225">
              <a:spcBef>
                <a:spcPts val="624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600" b="1" kern="0" dirty="0">
                <a:latin typeface="Calibri" pitchFamily="34" charset="0"/>
              </a:rPr>
              <a:t>925 million </a:t>
            </a:r>
            <a:r>
              <a:rPr lang="en-GB" sz="2600" kern="0" dirty="0">
                <a:latin typeface="Calibri" pitchFamily="34" charset="0"/>
              </a:rPr>
              <a:t>people are still estimated to be undernourished in 2010, representing almost 16 percent of the population of developing countries. </a:t>
            </a:r>
            <a:r>
              <a:rPr lang="en-GB" sz="15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(FAO)</a:t>
            </a:r>
          </a:p>
          <a:p>
            <a:pPr marL="276225" indent="-276225">
              <a:spcBef>
                <a:spcPts val="624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500" kern="0" dirty="0">
              <a:latin typeface="Calibri" pitchFamily="34" charset="0"/>
            </a:endParaRPr>
          </a:p>
          <a:p>
            <a:pPr marL="276225" indent="-276225">
              <a:spcBef>
                <a:spcPts val="624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600" kern="0" dirty="0">
                <a:latin typeface="Calibri" pitchFamily="34" charset="0"/>
              </a:rPr>
              <a:t>This indicates </a:t>
            </a:r>
            <a:r>
              <a:rPr lang="en-GB" sz="2600" b="1" kern="0" dirty="0">
                <a:latin typeface="Calibri" pitchFamily="34" charset="0"/>
              </a:rPr>
              <a:t>deeper structural problem</a:t>
            </a:r>
            <a:r>
              <a:rPr lang="en-GB" sz="2600" kern="0" dirty="0">
                <a:latin typeface="Calibri" pitchFamily="34" charset="0"/>
              </a:rPr>
              <a:t> that gravely threatens the ability to achieve internationally agreed goals on hunger reduction </a:t>
            </a:r>
          </a:p>
          <a:p>
            <a:pPr marL="276225" indent="-276225">
              <a:spcBef>
                <a:spcPts val="624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500" kern="0" dirty="0">
              <a:latin typeface="Calibri" pitchFamily="34" charset="0"/>
            </a:endParaRPr>
          </a:p>
          <a:p>
            <a:pPr marL="276225" indent="-276225">
              <a:spcBef>
                <a:spcPts val="624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600" b="1" dirty="0">
                <a:latin typeface="Calibri" pitchFamily="34" charset="0"/>
              </a:rPr>
              <a:t>65% of the world's hungry live in only seven countries</a:t>
            </a:r>
            <a:r>
              <a:rPr lang="en-GB" sz="2600" dirty="0">
                <a:latin typeface="Calibri" pitchFamily="34" charset="0"/>
              </a:rPr>
              <a:t>: India, China, the Democratic Republic of Congo, Bangladesh, Indonesia, Pakistan and Ethiopia. </a:t>
            </a:r>
            <a:br>
              <a:rPr lang="en-GB" sz="2600" dirty="0">
                <a:latin typeface="Calibri" pitchFamily="34" charset="0"/>
              </a:rPr>
            </a:br>
            <a:r>
              <a:rPr lang="en-GB" sz="15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(Source: FAO news release, 2010)</a:t>
            </a:r>
            <a:r>
              <a:rPr lang="en-GB" sz="15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pPr marL="276225" indent="-276225">
              <a:spcBef>
                <a:spcPts val="624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2600" kern="0" dirty="0">
              <a:latin typeface="Calibri" pitchFamily="34" charset="0"/>
            </a:endParaRPr>
          </a:p>
        </p:txBody>
      </p:sp>
      <p:pic>
        <p:nvPicPr>
          <p:cNvPr id="6" name="Picture 5" descr="AA_Logotype100_RGB.eps"/>
          <p:cNvPicPr>
            <a:picLocks noChangeAspect="1"/>
          </p:cNvPicPr>
          <p:nvPr/>
        </p:nvPicPr>
        <p:blipFill>
          <a:blip r:embed="rId2" cstate="print">
            <a:lum bright="77000" contrast="12000"/>
          </a:blip>
          <a:stretch>
            <a:fillRect/>
          </a:stretch>
        </p:blipFill>
        <p:spPr>
          <a:xfrm>
            <a:off x="7164288" y="81136"/>
            <a:ext cx="1911558" cy="25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684213" y="1196975"/>
            <a:ext cx="792003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None/>
            </a:pPr>
            <a:r>
              <a:rPr lang="en-GB" sz="3200" b="1" dirty="0" smtClean="0">
                <a:solidFill>
                  <a:srgbClr val="FF0000"/>
                </a:solidFill>
                <a:latin typeface="Calibri" pitchFamily="34" charset="0"/>
              </a:rPr>
              <a:t>Increasing </a:t>
            </a:r>
            <a:r>
              <a:rPr lang="en-GB" sz="3200" b="1" dirty="0">
                <a:solidFill>
                  <a:srgbClr val="FF0000"/>
                </a:solidFill>
                <a:latin typeface="Calibri" pitchFamily="34" charset="0"/>
              </a:rPr>
              <a:t>malnutrition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989138"/>
            <a:ext cx="8229600" cy="4392612"/>
          </a:xfrm>
          <a:prstGeom prst="rect">
            <a:avLst/>
          </a:prstGeom>
        </p:spPr>
        <p:txBody>
          <a:bodyPr/>
          <a:lstStyle/>
          <a:p>
            <a:pPr marL="276225" indent="-276225">
              <a:spcBef>
                <a:spcPts val="624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600" kern="0" dirty="0">
                <a:latin typeface="Calibri" pitchFamily="34" charset="0"/>
              </a:rPr>
              <a:t>If MDG 1—halving hunger by 2015—is to be achieved, the </a:t>
            </a:r>
            <a:r>
              <a:rPr lang="en-GB" sz="2600" b="1" kern="0" dirty="0">
                <a:latin typeface="Calibri" pitchFamily="34" charset="0"/>
              </a:rPr>
              <a:t>number of undernourished people will need to be 436 million less than in 2009</a:t>
            </a:r>
            <a:r>
              <a:rPr lang="en-GB" sz="2600" kern="0" dirty="0">
                <a:latin typeface="Calibri" pitchFamily="34" charset="0"/>
              </a:rPr>
              <a:t>.  </a:t>
            </a:r>
            <a:r>
              <a:rPr lang="en-GB" sz="15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(Source: Fan, 2010)</a:t>
            </a:r>
          </a:p>
          <a:p>
            <a:pPr marL="276225" indent="-276225">
              <a:spcBef>
                <a:spcPts val="624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600" dirty="0">
                <a:latin typeface="Calibri" pitchFamily="34" charset="0"/>
              </a:rPr>
              <a:t>Approx. </a:t>
            </a:r>
            <a:r>
              <a:rPr lang="en-GB" sz="2600" b="1" dirty="0">
                <a:latin typeface="Calibri" pitchFamily="34" charset="0"/>
              </a:rPr>
              <a:t>200 million children under the age of five </a:t>
            </a:r>
            <a:r>
              <a:rPr lang="en-GB" sz="2600" dirty="0">
                <a:latin typeface="Calibri" pitchFamily="34" charset="0"/>
              </a:rPr>
              <a:t>in the developing world suffer from stunted growth as a result of chronic maternal and childhood </a:t>
            </a:r>
            <a:r>
              <a:rPr lang="en-GB" sz="2600" dirty="0" err="1">
                <a:latin typeface="Calibri" pitchFamily="34" charset="0"/>
              </a:rPr>
              <a:t>undernutrition</a:t>
            </a:r>
            <a:r>
              <a:rPr lang="en-GB" sz="1500" dirty="0">
                <a:latin typeface="Calibri" pitchFamily="34" charset="0"/>
              </a:rPr>
              <a:t>. </a:t>
            </a:r>
            <a:r>
              <a:rPr lang="en-GB" sz="15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(Source: Tracking Progress on Child and Maternal Development, UNICEF, 2009) </a:t>
            </a:r>
          </a:p>
          <a:p>
            <a:pPr marL="276225" indent="-276225">
              <a:spcBef>
                <a:spcPts val="624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600" dirty="0">
                <a:latin typeface="Calibri" pitchFamily="34" charset="0"/>
              </a:rPr>
              <a:t>“</a:t>
            </a:r>
            <a:r>
              <a:rPr lang="en-GB" sz="2600" b="1" dirty="0">
                <a:latin typeface="Calibri" pitchFamily="34" charset="0"/>
              </a:rPr>
              <a:t>Global commitments on food security, nutrition and sustainable agriculture</a:t>
            </a:r>
            <a:r>
              <a:rPr lang="en-GB" sz="2600" dirty="0">
                <a:latin typeface="Calibri" pitchFamily="34" charset="0"/>
              </a:rPr>
              <a:t> are part of a wider agenda that will help address the critical issues [of </a:t>
            </a:r>
            <a:r>
              <a:rPr lang="en-GB" sz="2600" dirty="0" err="1">
                <a:latin typeface="Calibri" pitchFamily="34" charset="0"/>
              </a:rPr>
              <a:t>undernutrition</a:t>
            </a:r>
            <a:r>
              <a:rPr lang="en-GB" sz="2600" dirty="0">
                <a:latin typeface="Calibri" pitchFamily="34" charset="0"/>
              </a:rPr>
              <a:t>]” </a:t>
            </a:r>
            <a:r>
              <a:rPr lang="en-GB" sz="15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(Ann M. </a:t>
            </a:r>
            <a:r>
              <a:rPr lang="en-GB" sz="1500" i="1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Veneman</a:t>
            </a:r>
            <a:r>
              <a:rPr lang="en-GB" sz="15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, Executive Director, UNICEF 2009)</a:t>
            </a:r>
          </a:p>
          <a:p>
            <a:pPr marL="276225" indent="-276225">
              <a:spcBef>
                <a:spcPts val="624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2600" kern="0" dirty="0">
              <a:latin typeface="Calibri" pitchFamily="34" charset="0"/>
            </a:endParaRPr>
          </a:p>
          <a:p>
            <a:pPr marL="276225" indent="-276225">
              <a:spcBef>
                <a:spcPts val="624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2600" kern="0" dirty="0">
              <a:latin typeface="Calibri" pitchFamily="34" charset="0"/>
            </a:endParaRPr>
          </a:p>
        </p:txBody>
      </p:sp>
      <p:pic>
        <p:nvPicPr>
          <p:cNvPr id="6" name="Picture 5" descr="AA_Logotype100_RGB.eps"/>
          <p:cNvPicPr>
            <a:picLocks noChangeAspect="1"/>
          </p:cNvPicPr>
          <p:nvPr/>
        </p:nvPicPr>
        <p:blipFill>
          <a:blip r:embed="rId3" cstate="print">
            <a:lum bright="77000" contrast="12000"/>
          </a:blip>
          <a:stretch>
            <a:fillRect/>
          </a:stretch>
        </p:blipFill>
        <p:spPr>
          <a:xfrm>
            <a:off x="7164288" y="81136"/>
            <a:ext cx="1911558" cy="25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4213" y="980728"/>
            <a:ext cx="792003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None/>
            </a:pPr>
            <a:r>
              <a:rPr lang="en-GB" sz="3200" b="1" dirty="0" smtClean="0">
                <a:solidFill>
                  <a:srgbClr val="FF0000"/>
                </a:solidFill>
                <a:latin typeface="Calibri" pitchFamily="34" charset="0"/>
              </a:rPr>
              <a:t>Some </a:t>
            </a:r>
            <a:r>
              <a:rPr lang="en-GB" sz="3200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(direct and indirect) </a:t>
            </a:r>
            <a:r>
              <a:rPr lang="en-GB" sz="3200" b="1" dirty="0" smtClean="0">
                <a:solidFill>
                  <a:srgbClr val="FF0000"/>
                </a:solidFill>
                <a:latin typeface="Calibri" pitchFamily="34" charset="0"/>
              </a:rPr>
              <a:t>causes of hunger</a:t>
            </a:r>
            <a:endParaRPr lang="en-GB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4213" y="1916832"/>
            <a:ext cx="7704211" cy="4725144"/>
          </a:xfrm>
          <a:prstGeom prst="rect">
            <a:avLst/>
          </a:prstGeom>
        </p:spPr>
        <p:txBody>
          <a:bodyPr/>
          <a:lstStyle/>
          <a:p>
            <a:pPr marL="276225" indent="-276225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200" kern="0" dirty="0" smtClean="0">
                <a:latin typeface="Calibri" pitchFamily="34" charset="0"/>
              </a:rPr>
              <a:t>Poverty and unequal distribution of resources including food</a:t>
            </a:r>
          </a:p>
          <a:p>
            <a:pPr marL="276225" indent="-276225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000" kern="0" dirty="0" smtClean="0">
              <a:latin typeface="Calibri" pitchFamily="34" charset="0"/>
            </a:endParaRPr>
          </a:p>
          <a:p>
            <a:pPr marL="276225" indent="-276225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200" kern="0" dirty="0" smtClean="0">
                <a:latin typeface="Calibri" pitchFamily="34" charset="0"/>
              </a:rPr>
              <a:t>Lack of access to and control over natural and productive resources, especially for women </a:t>
            </a:r>
          </a:p>
          <a:p>
            <a:pPr marL="276225" indent="-276225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GB" sz="1000" kern="0" dirty="0" smtClean="0">
              <a:latin typeface="Calibri" pitchFamily="34" charset="0"/>
            </a:endParaRPr>
          </a:p>
          <a:p>
            <a:pPr marL="276225" indent="-276225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200" kern="0" dirty="0" smtClean="0">
                <a:latin typeface="Calibri" pitchFamily="34" charset="0"/>
              </a:rPr>
              <a:t>Soaring food prices</a:t>
            </a:r>
          </a:p>
          <a:p>
            <a:pPr marL="733425" lvl="1" indent="-276225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000" kern="0" dirty="0" smtClean="0">
                <a:latin typeface="Calibri" pitchFamily="34" charset="0"/>
              </a:rPr>
              <a:t>The world’s poor who spend majority of their disposable income on food and have minimal savings are particularly vulnerable</a:t>
            </a:r>
          </a:p>
          <a:p>
            <a:pPr marL="733425" lvl="1" indent="-276225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000" kern="0" dirty="0" smtClean="0">
              <a:latin typeface="Calibri" pitchFamily="34" charset="0"/>
            </a:endParaRPr>
          </a:p>
          <a:p>
            <a:pPr marL="276225" indent="-276225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200" kern="0" dirty="0" smtClean="0">
                <a:latin typeface="Calibri" pitchFamily="34" charset="0"/>
              </a:rPr>
              <a:t>Growing demand for biofuels and land grabs</a:t>
            </a:r>
          </a:p>
          <a:p>
            <a:pPr marL="276225" indent="-276225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000" kern="0" dirty="0" smtClean="0">
              <a:latin typeface="Calibri" pitchFamily="34" charset="0"/>
            </a:endParaRPr>
          </a:p>
          <a:p>
            <a:pPr marL="276225" indent="-276225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200" kern="0" dirty="0" smtClean="0">
                <a:latin typeface="Calibri" pitchFamily="34" charset="0"/>
              </a:rPr>
              <a:t>Climate change and its attendant extreme weather conditions</a:t>
            </a:r>
          </a:p>
          <a:p>
            <a:pPr marL="276225" indent="-276225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000" kern="0" dirty="0" smtClean="0">
              <a:latin typeface="Calibri" pitchFamily="34" charset="0"/>
            </a:endParaRPr>
          </a:p>
          <a:p>
            <a:pPr marL="276225" indent="-276225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200" kern="0" dirty="0" smtClean="0">
                <a:latin typeface="Calibri" pitchFamily="34" charset="0"/>
              </a:rPr>
              <a:t>Perverse national and international food and agricultural policies – </a:t>
            </a:r>
            <a:r>
              <a:rPr lang="en-GB" sz="2200" i="1" dirty="0" smtClean="0">
                <a:solidFill>
                  <a:schemeClr val="accent5"/>
                </a:solidFill>
                <a:latin typeface="Calibri" pitchFamily="34" charset="0"/>
              </a:rPr>
              <a:t>current approach to fighting hunger is based on temporary fixes, meagre investments and emergency appeals</a:t>
            </a:r>
            <a:endParaRPr lang="en-GB" sz="2200" i="1" dirty="0">
              <a:solidFill>
                <a:schemeClr val="accent5"/>
              </a:solidFill>
              <a:latin typeface="Calibri" pitchFamily="34" charset="0"/>
            </a:endParaRPr>
          </a:p>
        </p:txBody>
      </p:sp>
      <p:pic>
        <p:nvPicPr>
          <p:cNvPr id="7" name="Picture 6" descr="AA_Logotype100_RGB.eps"/>
          <p:cNvPicPr>
            <a:picLocks noChangeAspect="1"/>
          </p:cNvPicPr>
          <p:nvPr/>
        </p:nvPicPr>
        <p:blipFill>
          <a:blip r:embed="rId3" cstate="print">
            <a:lum bright="77000" contrast="12000"/>
          </a:blip>
          <a:stretch>
            <a:fillRect/>
          </a:stretch>
        </p:blipFill>
        <p:spPr>
          <a:xfrm>
            <a:off x="7164288" y="81136"/>
            <a:ext cx="1911558" cy="25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 Banner Text Master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No Banner Text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o Banner Text Master 1">
        <a:dk1>
          <a:srgbClr val="000000"/>
        </a:dk1>
        <a:lt1>
          <a:srgbClr val="FFFFFF"/>
        </a:lt1>
        <a:dk2>
          <a:srgbClr val="5F5F5F"/>
        </a:dk2>
        <a:lt2>
          <a:srgbClr val="017A8D"/>
        </a:lt2>
        <a:accent1>
          <a:srgbClr val="4BCAFF"/>
        </a:accent1>
        <a:accent2>
          <a:srgbClr val="F6CA33"/>
        </a:accent2>
        <a:accent3>
          <a:srgbClr val="FFFFFF"/>
        </a:accent3>
        <a:accent4>
          <a:srgbClr val="000000"/>
        </a:accent4>
        <a:accent5>
          <a:srgbClr val="B1E1FF"/>
        </a:accent5>
        <a:accent6>
          <a:srgbClr val="DFB72D"/>
        </a:accent6>
        <a:hlink>
          <a:srgbClr val="FD7DCF"/>
        </a:hlink>
        <a:folHlink>
          <a:srgbClr val="EC19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 Banner Text Master 2">
        <a:dk1>
          <a:srgbClr val="204C56"/>
        </a:dk1>
        <a:lt1>
          <a:srgbClr val="FFFFFF"/>
        </a:lt1>
        <a:dk2>
          <a:srgbClr val="2B87C8"/>
        </a:dk2>
        <a:lt2>
          <a:srgbClr val="BEBEBE"/>
        </a:lt2>
        <a:accent1>
          <a:srgbClr val="4BCAFF"/>
        </a:accent1>
        <a:accent2>
          <a:srgbClr val="EC1936"/>
        </a:accent2>
        <a:accent3>
          <a:srgbClr val="ACC3E0"/>
        </a:accent3>
        <a:accent4>
          <a:srgbClr val="DADADA"/>
        </a:accent4>
        <a:accent5>
          <a:srgbClr val="B1E1FF"/>
        </a:accent5>
        <a:accent6>
          <a:srgbClr val="D61630"/>
        </a:accent6>
        <a:hlink>
          <a:srgbClr val="FD7DCF"/>
        </a:hlink>
        <a:folHlink>
          <a:srgbClr val="F6CA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 Banner Text Master 3">
        <a:dk1>
          <a:srgbClr val="000000"/>
        </a:dk1>
        <a:lt1>
          <a:srgbClr val="FFFFFF"/>
        </a:lt1>
        <a:dk2>
          <a:srgbClr val="BEBEBE"/>
        </a:dk2>
        <a:lt2>
          <a:srgbClr val="588872"/>
        </a:lt2>
        <a:accent1>
          <a:srgbClr val="204856"/>
        </a:accent1>
        <a:accent2>
          <a:srgbClr val="BF962D"/>
        </a:accent2>
        <a:accent3>
          <a:srgbClr val="FFFFFF"/>
        </a:accent3>
        <a:accent4>
          <a:srgbClr val="000000"/>
        </a:accent4>
        <a:accent5>
          <a:srgbClr val="ABB1B4"/>
        </a:accent5>
        <a:accent6>
          <a:srgbClr val="AD8728"/>
        </a:accent6>
        <a:hlink>
          <a:srgbClr val="C86DFB"/>
        </a:hlink>
        <a:folHlink>
          <a:srgbClr val="7C2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 Banner Text Master 4">
        <a:dk1>
          <a:srgbClr val="204C56"/>
        </a:dk1>
        <a:lt1>
          <a:srgbClr val="FFFFFF"/>
        </a:lt1>
        <a:dk2>
          <a:srgbClr val="2B87C8"/>
        </a:dk2>
        <a:lt2>
          <a:srgbClr val="BEBEBE"/>
        </a:lt2>
        <a:accent1>
          <a:srgbClr val="588872"/>
        </a:accent1>
        <a:accent2>
          <a:srgbClr val="BE962D"/>
        </a:accent2>
        <a:accent3>
          <a:srgbClr val="ACC3E0"/>
        </a:accent3>
        <a:accent4>
          <a:srgbClr val="DADADA"/>
        </a:accent4>
        <a:accent5>
          <a:srgbClr val="B4C3BC"/>
        </a:accent5>
        <a:accent6>
          <a:srgbClr val="AC8728"/>
        </a:accent6>
        <a:hlink>
          <a:srgbClr val="C86DFB"/>
        </a:hlink>
        <a:folHlink>
          <a:srgbClr val="7C206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o Banner Text Master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1_No Banner Text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No Banner Text Master 1">
        <a:dk1>
          <a:srgbClr val="000000"/>
        </a:dk1>
        <a:lt1>
          <a:srgbClr val="FFFFFF"/>
        </a:lt1>
        <a:dk2>
          <a:srgbClr val="5F5F5F"/>
        </a:dk2>
        <a:lt2>
          <a:srgbClr val="017A8D"/>
        </a:lt2>
        <a:accent1>
          <a:srgbClr val="4BCAFF"/>
        </a:accent1>
        <a:accent2>
          <a:srgbClr val="F6CA33"/>
        </a:accent2>
        <a:accent3>
          <a:srgbClr val="FFFFFF"/>
        </a:accent3>
        <a:accent4>
          <a:srgbClr val="000000"/>
        </a:accent4>
        <a:accent5>
          <a:srgbClr val="B1E1FF"/>
        </a:accent5>
        <a:accent6>
          <a:srgbClr val="DFB72D"/>
        </a:accent6>
        <a:hlink>
          <a:srgbClr val="FD7DCF"/>
        </a:hlink>
        <a:folHlink>
          <a:srgbClr val="EC19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 Banner Text Master 2">
        <a:dk1>
          <a:srgbClr val="204C56"/>
        </a:dk1>
        <a:lt1>
          <a:srgbClr val="FFFFFF"/>
        </a:lt1>
        <a:dk2>
          <a:srgbClr val="2B87C8"/>
        </a:dk2>
        <a:lt2>
          <a:srgbClr val="BEBEBE"/>
        </a:lt2>
        <a:accent1>
          <a:srgbClr val="4BCAFF"/>
        </a:accent1>
        <a:accent2>
          <a:srgbClr val="EC1936"/>
        </a:accent2>
        <a:accent3>
          <a:srgbClr val="ACC3E0"/>
        </a:accent3>
        <a:accent4>
          <a:srgbClr val="DADADA"/>
        </a:accent4>
        <a:accent5>
          <a:srgbClr val="B1E1FF"/>
        </a:accent5>
        <a:accent6>
          <a:srgbClr val="D61630"/>
        </a:accent6>
        <a:hlink>
          <a:srgbClr val="FD7DCF"/>
        </a:hlink>
        <a:folHlink>
          <a:srgbClr val="F6CA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 Banner Text Master 3">
        <a:dk1>
          <a:srgbClr val="000000"/>
        </a:dk1>
        <a:lt1>
          <a:srgbClr val="FFFFFF"/>
        </a:lt1>
        <a:dk2>
          <a:srgbClr val="BEBEBE"/>
        </a:dk2>
        <a:lt2>
          <a:srgbClr val="588872"/>
        </a:lt2>
        <a:accent1>
          <a:srgbClr val="204856"/>
        </a:accent1>
        <a:accent2>
          <a:srgbClr val="BF962D"/>
        </a:accent2>
        <a:accent3>
          <a:srgbClr val="FFFFFF"/>
        </a:accent3>
        <a:accent4>
          <a:srgbClr val="000000"/>
        </a:accent4>
        <a:accent5>
          <a:srgbClr val="ABB1B4"/>
        </a:accent5>
        <a:accent6>
          <a:srgbClr val="AD8728"/>
        </a:accent6>
        <a:hlink>
          <a:srgbClr val="C86DFB"/>
        </a:hlink>
        <a:folHlink>
          <a:srgbClr val="7C2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 Banner Text Master 4">
        <a:dk1>
          <a:srgbClr val="204C56"/>
        </a:dk1>
        <a:lt1>
          <a:srgbClr val="FFFFFF"/>
        </a:lt1>
        <a:dk2>
          <a:srgbClr val="2B87C8"/>
        </a:dk2>
        <a:lt2>
          <a:srgbClr val="BEBEBE"/>
        </a:lt2>
        <a:accent1>
          <a:srgbClr val="588872"/>
        </a:accent1>
        <a:accent2>
          <a:srgbClr val="BE962D"/>
        </a:accent2>
        <a:accent3>
          <a:srgbClr val="ACC3E0"/>
        </a:accent3>
        <a:accent4>
          <a:srgbClr val="DADADA"/>
        </a:accent4>
        <a:accent5>
          <a:srgbClr val="B4C3BC"/>
        </a:accent5>
        <a:accent6>
          <a:srgbClr val="AC8728"/>
        </a:accent6>
        <a:hlink>
          <a:srgbClr val="C86DFB"/>
        </a:hlink>
        <a:folHlink>
          <a:srgbClr val="7C206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1620</TotalTime>
  <Words>1611</Words>
  <Application>Microsoft Office PowerPoint</Application>
  <PresentationFormat>On-screen Show (4:3)</PresentationFormat>
  <Paragraphs>169</Paragraphs>
  <Slides>19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No Banner Text Master</vt:lpstr>
      <vt:lpstr>1_No Banner Text Master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Design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Gina Cooper</dc:creator>
  <cp:lastModifiedBy>Youjin.Chung</cp:lastModifiedBy>
  <cp:revision>162</cp:revision>
  <dcterms:created xsi:type="dcterms:W3CDTF">2007-10-26T14:51:44Z</dcterms:created>
  <dcterms:modified xsi:type="dcterms:W3CDTF">2011-09-15T09:00:35Z</dcterms:modified>
</cp:coreProperties>
</file>